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2.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3.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4.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1"/>
  </p:notesMasterIdLst>
  <p:sldIdLst>
    <p:sldId id="256" r:id="rId2"/>
    <p:sldId id="555" r:id="rId3"/>
    <p:sldId id="532" r:id="rId4"/>
    <p:sldId id="448" r:id="rId5"/>
    <p:sldId id="361" r:id="rId6"/>
    <p:sldId id="488" r:id="rId7"/>
    <p:sldId id="510" r:id="rId8"/>
    <p:sldId id="509" r:id="rId9"/>
    <p:sldId id="547" r:id="rId10"/>
    <p:sldId id="517" r:id="rId11"/>
    <p:sldId id="542" r:id="rId12"/>
    <p:sldId id="514" r:id="rId13"/>
    <p:sldId id="487" r:id="rId14"/>
    <p:sldId id="515" r:id="rId15"/>
    <p:sldId id="543" r:id="rId16"/>
    <p:sldId id="512" r:id="rId17"/>
    <p:sldId id="516" r:id="rId18"/>
    <p:sldId id="533" r:id="rId19"/>
    <p:sldId id="544" r:id="rId20"/>
    <p:sldId id="513" r:id="rId21"/>
    <p:sldId id="484" r:id="rId22"/>
    <p:sldId id="485" r:id="rId23"/>
    <p:sldId id="490" r:id="rId24"/>
    <p:sldId id="536" r:id="rId25"/>
    <p:sldId id="537" r:id="rId26"/>
    <p:sldId id="467" r:id="rId27"/>
    <p:sldId id="550" r:id="rId28"/>
    <p:sldId id="373" r:id="rId29"/>
    <p:sldId id="374" r:id="rId30"/>
    <p:sldId id="493" r:id="rId31"/>
    <p:sldId id="371" r:id="rId32"/>
    <p:sldId id="431" r:id="rId33"/>
    <p:sldId id="498" r:id="rId34"/>
    <p:sldId id="538" r:id="rId35"/>
    <p:sldId id="375" r:id="rId36"/>
    <p:sldId id="494" r:id="rId37"/>
    <p:sldId id="495" r:id="rId38"/>
    <p:sldId id="496" r:id="rId39"/>
    <p:sldId id="521" r:id="rId40"/>
    <p:sldId id="522" r:id="rId41"/>
    <p:sldId id="523" r:id="rId42"/>
    <p:sldId id="497" r:id="rId43"/>
    <p:sldId id="447" r:id="rId44"/>
    <p:sldId id="454" r:id="rId45"/>
    <p:sldId id="408" r:id="rId46"/>
    <p:sldId id="518" r:id="rId47"/>
    <p:sldId id="553" r:id="rId48"/>
    <p:sldId id="499" r:id="rId49"/>
    <p:sldId id="500" r:id="rId50"/>
    <p:sldId id="501" r:id="rId51"/>
    <p:sldId id="502" r:id="rId52"/>
    <p:sldId id="556" r:id="rId53"/>
    <p:sldId id="503" r:id="rId54"/>
    <p:sldId id="539" r:id="rId55"/>
    <p:sldId id="403" r:id="rId56"/>
    <p:sldId id="525" r:id="rId57"/>
    <p:sldId id="526" r:id="rId58"/>
    <p:sldId id="527" r:id="rId59"/>
    <p:sldId id="528" r:id="rId60"/>
    <p:sldId id="529" r:id="rId61"/>
    <p:sldId id="530" r:id="rId62"/>
    <p:sldId id="531" r:id="rId63"/>
    <p:sldId id="505" r:id="rId64"/>
    <p:sldId id="545" r:id="rId65"/>
    <p:sldId id="465" r:id="rId66"/>
    <p:sldId id="519" r:id="rId67"/>
    <p:sldId id="552" r:id="rId68"/>
    <p:sldId id="554" r:id="rId69"/>
    <p:sldId id="535" r:id="rId70"/>
    <p:sldId id="506" r:id="rId71"/>
    <p:sldId id="534" r:id="rId72"/>
    <p:sldId id="389" r:id="rId73"/>
    <p:sldId id="390" r:id="rId74"/>
    <p:sldId id="559" r:id="rId75"/>
    <p:sldId id="391" r:id="rId76"/>
    <p:sldId id="399" r:id="rId77"/>
    <p:sldId id="400" r:id="rId78"/>
    <p:sldId id="558" r:id="rId79"/>
    <p:sldId id="557" r:id="rId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nberg, Joshua Michael" initials="RJM" lastIdx="2" clrIdx="0">
    <p:extLst/>
  </p:cmAuthor>
  <p:cmAuthor id="2" name="Rosenberg, Joshua Michael" initials="RJM [2]" lastIdx="1" clrIdx="1">
    <p:extLst/>
  </p:cmAuthor>
  <p:cmAuthor id="3" name="Rosenberg, Joshua Michael" initials="RJM [3]" lastIdx="1" clrIdx="2">
    <p:extLst/>
  </p:cmAuthor>
  <p:cmAuthor id="4" name="Rosenberg, Joshua Michael" initials="RJM [4]" lastIdx="1" clrIdx="3">
    <p:extLst/>
  </p:cmAuthor>
  <p:cmAuthor id="5" name="Rosenberg, Joshua Michael" initials="RJM [5]" lastIdx="1" clrIdx="4">
    <p:extLst/>
  </p:cmAuthor>
  <p:cmAuthor id="6" name="Jen Schmidt" initials="" lastIdx="17" clrIdx="5"/>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B5B8C4"/>
    <a:srgbClr val="E8D9B5"/>
    <a:srgbClr val="C89A58"/>
    <a:srgbClr val="94AE4A"/>
    <a:srgbClr val="0DB100"/>
    <a:srgbClr val="18453B"/>
    <a:srgbClr val="008183"/>
    <a:srgbClr val="0DB14B"/>
    <a:srgbClr val="FFD421"/>
    <a:srgbClr val="F6E3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08" autoAdjust="0"/>
    <p:restoredTop sz="81044" autoAdjust="0"/>
  </p:normalViewPr>
  <p:slideViewPr>
    <p:cSldViewPr snapToGrid="0" snapToObjects="1">
      <p:cViewPr>
        <p:scale>
          <a:sx n="88" d="100"/>
          <a:sy n="88" d="100"/>
        </p:scale>
        <p:origin x="2816" y="472"/>
      </p:cViewPr>
      <p:guideLst>
        <p:guide orient="horz" pos="2160"/>
        <p:guide pos="2880"/>
      </p:guideLst>
    </p:cSldViewPr>
  </p:slideViewPr>
  <p:notesTextViewPr>
    <p:cViewPr>
      <p:scale>
        <a:sx n="100" d="100"/>
        <a:sy n="100" d="100"/>
      </p:scale>
      <p:origin x="0" y="0"/>
    </p:cViewPr>
  </p:notesTextViewPr>
  <p:sorterViewPr>
    <p:cViewPr>
      <p:scale>
        <a:sx n="163" d="100"/>
        <a:sy n="163" d="100"/>
      </p:scale>
      <p:origin x="0" y="2048"/>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commentAuthors" Target="commentAuthors.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6" dt="2018-01-21T19:02:00.882" idx="1">
    <p:pos x="962" y="1031"/>
    <p:text>you can shorten this bullet to just say role and use of....</p:text>
  </p:cm>
  <p:cm authorId="6" dt="2018-01-21T19:02:33.366" idx="2">
    <p:pos x="1200" y="2415"/>
    <p:text>Thinking this can be shortened too but not sure of your point so I don't want to mess with it. </p:text>
  </p:cm>
</p:cmLst>
</file>

<file path=ppt/comments/comment2.xml><?xml version="1.0" encoding="utf-8"?>
<p:cmLst xmlns:a="http://schemas.openxmlformats.org/drawingml/2006/main" xmlns:r="http://schemas.openxmlformats.org/officeDocument/2006/relationships" xmlns:p="http://schemas.openxmlformats.org/presentationml/2006/main">
  <p:cm authorId="6" dt="2018-01-21T19:16:58.380" idx="3">
    <p:pos x="1239" y="1038"/>
    <p:text>2 comments about all these example slides: 1) use less text for each bullet; 2) in the title of each can you more clearly link the example to one of the 3 research foci you mention in previous slides -- students, teachers, researchers? They are supposed to be examples of those 3, right? It's not always clear which it belongs to and you want to make your organization clear. </p:text>
  </p:cm>
</p:cmLst>
</file>

<file path=ppt/comments/comment3.xml><?xml version="1.0" encoding="utf-8"?>
<p:cmLst xmlns:a="http://schemas.openxmlformats.org/drawingml/2006/main" xmlns:r="http://schemas.openxmlformats.org/officeDocument/2006/relationships" xmlns:p="http://schemas.openxmlformats.org/presentationml/2006/main">
  <p:cm authorId="6" dt="2018-01-21T19:47:19.753" idx="5">
    <p:pos x="2231" y="2100"/>
    <p:text>not sure that this necessarily matters but SciMo didn't use a phone app -- used pagers and scan trons</p:text>
  </p:cm>
</p:cmLst>
</file>

<file path=ppt/comments/comment4.xml><?xml version="1.0" encoding="utf-8"?>
<p:cmLst xmlns:a="http://schemas.openxmlformats.org/drawingml/2006/main" xmlns:r="http://schemas.openxmlformats.org/officeDocument/2006/relationships" xmlns:p="http://schemas.openxmlformats.org/presentationml/2006/main">
  <p:cm authorId="6" dt="2018-01-21T19:57:37.795" idx="10">
    <p:pos x="923" y="1754"/>
    <p:text>what is compelling here is that WHO is associated with universally low eng. -- I'd say it this way. Youre more likely to be dsengaged if choosing who. </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22E21CC0-B8BD-3849-A4BA-35C9B4C39E0A}" type="presOf" srcId="{151A008A-9BA9-904A-BB88-E71165A248C5}" destId="{33E36DC5-FDC1-3045-8FAF-5608E748A802}" srcOrd="1" destOrd="0" presId="urn:microsoft.com/office/officeart/2009/layout/ReverseList"/>
    <dgm:cxn modelId="{65BB119A-9B50-3248-A97C-A4B7B3B04807}" type="presOf" srcId="{CA7A9F00-98EB-FC43-991E-8BD98DDD2EC6}" destId="{4D29AE91-CCF2-D24E-86E2-EA9DF1EFFEF9}" srcOrd="1" destOrd="0" presId="urn:microsoft.com/office/officeart/2009/layout/ReverseList"/>
    <dgm:cxn modelId="{D6C80EE9-6EF3-CA4E-A8CC-C2C9502EC0AC}" type="presOf" srcId="{4DD7F421-8234-5646-AA37-99FDB5E174DE}" destId="{97AEF6E6-38A0-8D4B-A5A2-4FA4131D8617}"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DA0795B1-84AC-B24B-8F18-88B4C0609085}" srcId="{4DD7F421-8234-5646-AA37-99FDB5E174DE}" destId="{151A008A-9BA9-904A-BB88-E71165A248C5}" srcOrd="0" destOrd="0" parTransId="{43D74B6B-875E-034C-869D-59BB2FA775B3}" sibTransId="{291F4044-61C7-CF41-A1A9-C1DCA9518D24}"/>
    <dgm:cxn modelId="{D31ADF62-87EA-EB4D-A244-5C57BC9FA61A}" type="presOf" srcId="{151A008A-9BA9-904A-BB88-E71165A248C5}" destId="{AB4C1FB3-2B6B-AA44-AA11-E5279297D71B}" srcOrd="0" destOrd="0" presId="urn:microsoft.com/office/officeart/2009/layout/ReverseList"/>
    <dgm:cxn modelId="{E66E941B-C158-A543-A293-F1E9EA84CFD0}" type="presOf" srcId="{CA7A9F00-98EB-FC43-991E-8BD98DDD2EC6}" destId="{B4D792D2-1D92-6049-AAA8-42236E660B82}" srcOrd="0" destOrd="0" presId="urn:microsoft.com/office/officeart/2009/layout/ReverseList"/>
    <dgm:cxn modelId="{3CC01401-6232-D04D-90BB-6F530E320DE5}" type="presParOf" srcId="{97AEF6E6-38A0-8D4B-A5A2-4FA4131D8617}" destId="{AB4C1FB3-2B6B-AA44-AA11-E5279297D71B}" srcOrd="0" destOrd="0" presId="urn:microsoft.com/office/officeart/2009/layout/ReverseList"/>
    <dgm:cxn modelId="{8EA954E1-6A42-FF44-A78B-6C136BD5ECE3}" type="presParOf" srcId="{97AEF6E6-38A0-8D4B-A5A2-4FA4131D8617}" destId="{33E36DC5-FDC1-3045-8FAF-5608E748A802}" srcOrd="1" destOrd="0" presId="urn:microsoft.com/office/officeart/2009/layout/ReverseList"/>
    <dgm:cxn modelId="{3D5A3FF8-BDCE-EF40-A477-4765ABE679E9}" type="presParOf" srcId="{97AEF6E6-38A0-8D4B-A5A2-4FA4131D8617}" destId="{B4D792D2-1D92-6049-AAA8-42236E660B82}" srcOrd="2" destOrd="0" presId="urn:microsoft.com/office/officeart/2009/layout/ReverseList"/>
    <dgm:cxn modelId="{0C4D895C-7319-BF4E-9763-7C9B28A5F257}" type="presParOf" srcId="{97AEF6E6-38A0-8D4B-A5A2-4FA4131D8617}" destId="{4D29AE91-CCF2-D24E-86E2-EA9DF1EFFEF9}" srcOrd="3" destOrd="0" presId="urn:microsoft.com/office/officeart/2009/layout/ReverseList"/>
    <dgm:cxn modelId="{58077738-5A10-EA4A-B0E3-613B06656674}" type="presParOf" srcId="{97AEF6E6-38A0-8D4B-A5A2-4FA4131D8617}" destId="{41F31D1F-7DBC-9F4E-9A42-73727BD0013F}" srcOrd="4" destOrd="0" presId="urn:microsoft.com/office/officeart/2009/layout/ReverseList"/>
    <dgm:cxn modelId="{275DACB2-A9A1-1E46-9C01-E23B9A1291F1}"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176BFC2A-B82D-C044-A9BC-9FF571AD0B92}" type="presOf" srcId="{CA7A9F00-98EB-FC43-991E-8BD98DDD2EC6}" destId="{4D29AE91-CCF2-D24E-86E2-EA9DF1EFFEF9}" srcOrd="1" destOrd="0" presId="urn:microsoft.com/office/officeart/2009/layout/ReverseList"/>
    <dgm:cxn modelId="{1DF029A4-FCA3-994E-86B3-D57A089A6D5D}" type="presOf" srcId="{CA7A9F00-98EB-FC43-991E-8BD98DDD2EC6}" destId="{B4D792D2-1D92-6049-AAA8-42236E660B82}" srcOrd="0" destOrd="0" presId="urn:microsoft.com/office/officeart/2009/layout/ReverseList"/>
    <dgm:cxn modelId="{BC512425-A47E-864C-9A35-85C8F1752075}" type="presOf" srcId="{151A008A-9BA9-904A-BB88-E71165A248C5}" destId="{AB4C1FB3-2B6B-AA44-AA11-E5279297D71B}"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DE6A7EAD-A287-1342-ADE6-4297C271EFAD}" type="presOf" srcId="{151A008A-9BA9-904A-BB88-E71165A248C5}" destId="{33E36DC5-FDC1-3045-8FAF-5608E748A802}"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02E9A1F3-B2A7-0146-BA90-5D0EED0544E4}" type="presOf" srcId="{4DD7F421-8234-5646-AA37-99FDB5E174DE}" destId="{97AEF6E6-38A0-8D4B-A5A2-4FA4131D8617}" srcOrd="0" destOrd="0" presId="urn:microsoft.com/office/officeart/2009/layout/ReverseList"/>
    <dgm:cxn modelId="{2C79E2E0-E4CF-F840-9521-3297611F2269}" type="presParOf" srcId="{97AEF6E6-38A0-8D4B-A5A2-4FA4131D8617}" destId="{AB4C1FB3-2B6B-AA44-AA11-E5279297D71B}" srcOrd="0" destOrd="0" presId="urn:microsoft.com/office/officeart/2009/layout/ReverseList"/>
    <dgm:cxn modelId="{EE871ED0-1B88-2B4E-8677-002D62E409CF}" type="presParOf" srcId="{97AEF6E6-38A0-8D4B-A5A2-4FA4131D8617}" destId="{33E36DC5-FDC1-3045-8FAF-5608E748A802}" srcOrd="1" destOrd="0" presId="urn:microsoft.com/office/officeart/2009/layout/ReverseList"/>
    <dgm:cxn modelId="{AE436723-B16A-5748-ACD6-3D485EC917D2}" type="presParOf" srcId="{97AEF6E6-38A0-8D4B-A5A2-4FA4131D8617}" destId="{B4D792D2-1D92-6049-AAA8-42236E660B82}" srcOrd="2" destOrd="0" presId="urn:microsoft.com/office/officeart/2009/layout/ReverseList"/>
    <dgm:cxn modelId="{F9828324-5D56-4C44-8D5E-B0F1F9E7D211}" type="presParOf" srcId="{97AEF6E6-38A0-8D4B-A5A2-4FA4131D8617}" destId="{4D29AE91-CCF2-D24E-86E2-EA9DF1EFFEF9}" srcOrd="3" destOrd="0" presId="urn:microsoft.com/office/officeart/2009/layout/ReverseList"/>
    <dgm:cxn modelId="{B3728682-AF8B-5B4D-8943-E949B33FB8CA}" type="presParOf" srcId="{97AEF6E6-38A0-8D4B-A5A2-4FA4131D8617}" destId="{41F31D1F-7DBC-9F4E-9A42-73727BD0013F}" srcOrd="4" destOrd="0" presId="urn:microsoft.com/office/officeart/2009/layout/ReverseList"/>
    <dgm:cxn modelId="{66CD4B38-295B-C742-8DD0-8E04FE7D544B}"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C34FFCCA-D10D-724D-AE5A-5CB32B392840}" type="presOf" srcId="{151A008A-9BA9-904A-BB88-E71165A248C5}" destId="{AB4C1FB3-2B6B-AA44-AA11-E5279297D71B}" srcOrd="0" destOrd="0" presId="urn:microsoft.com/office/officeart/2009/layout/ReverseList"/>
    <dgm:cxn modelId="{F8C7DEAA-7D2E-9C47-9B04-B9624DAFCFB4}" type="presOf" srcId="{4DD7F421-8234-5646-AA37-99FDB5E174DE}" destId="{97AEF6E6-38A0-8D4B-A5A2-4FA4131D8617}" srcOrd="0" destOrd="0" presId="urn:microsoft.com/office/officeart/2009/layout/ReverseList"/>
    <dgm:cxn modelId="{40B7D437-3B6C-F443-86D1-A2092EB39095}" type="presOf" srcId="{151A008A-9BA9-904A-BB88-E71165A248C5}" destId="{33E36DC5-FDC1-3045-8FAF-5608E748A802}" srcOrd="1" destOrd="0" presId="urn:microsoft.com/office/officeart/2009/layout/ReverseList"/>
    <dgm:cxn modelId="{97D5FE49-C0ED-0C41-A8EF-DDAF3745227A}" type="presOf" srcId="{CA7A9F00-98EB-FC43-991E-8BD98DDD2EC6}" destId="{B4D792D2-1D92-6049-AAA8-42236E660B82}"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4DF758AA-CB17-3A4A-8806-DB6FDDA5BA0F}" type="presOf" srcId="{CA7A9F00-98EB-FC43-991E-8BD98DDD2EC6}" destId="{4D29AE91-CCF2-D24E-86E2-EA9DF1EFFEF9}"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62E96AF3-5A6C-E048-88BE-75865F6FB40A}" type="presParOf" srcId="{97AEF6E6-38A0-8D4B-A5A2-4FA4131D8617}" destId="{AB4C1FB3-2B6B-AA44-AA11-E5279297D71B}" srcOrd="0" destOrd="0" presId="urn:microsoft.com/office/officeart/2009/layout/ReverseList"/>
    <dgm:cxn modelId="{C443639C-85DF-9F43-B295-B20CA8EED427}" type="presParOf" srcId="{97AEF6E6-38A0-8D4B-A5A2-4FA4131D8617}" destId="{33E36DC5-FDC1-3045-8FAF-5608E748A802}" srcOrd="1" destOrd="0" presId="urn:microsoft.com/office/officeart/2009/layout/ReverseList"/>
    <dgm:cxn modelId="{277FAD21-AE7F-694D-ABF6-0FD27FC6C7FE}" type="presParOf" srcId="{97AEF6E6-38A0-8D4B-A5A2-4FA4131D8617}" destId="{B4D792D2-1D92-6049-AAA8-42236E660B82}" srcOrd="2" destOrd="0" presId="urn:microsoft.com/office/officeart/2009/layout/ReverseList"/>
    <dgm:cxn modelId="{EF4E92C0-3C9D-274B-A573-735D6FFFC229}" type="presParOf" srcId="{97AEF6E6-38A0-8D4B-A5A2-4FA4131D8617}" destId="{4D29AE91-CCF2-D24E-86E2-EA9DF1EFFEF9}" srcOrd="3" destOrd="0" presId="urn:microsoft.com/office/officeart/2009/layout/ReverseList"/>
    <dgm:cxn modelId="{1D185413-5ACE-8E42-A209-A9EA43DC25F7}" type="presParOf" srcId="{97AEF6E6-38A0-8D4B-A5A2-4FA4131D8617}" destId="{41F31D1F-7DBC-9F4E-9A42-73727BD0013F}" srcOrd="4" destOrd="0" presId="urn:microsoft.com/office/officeart/2009/layout/ReverseList"/>
    <dgm:cxn modelId="{84BC014D-0B96-A247-9AC6-D000C4A17FF3}"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rgbClr val="E8D9B5"/>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DD76121E-FF9C-4741-AC00-CF5729138755}" type="presOf" srcId="{4DD7F421-8234-5646-AA37-99FDB5E174DE}" destId="{97AEF6E6-38A0-8D4B-A5A2-4FA4131D8617}" srcOrd="0" destOrd="0" presId="urn:microsoft.com/office/officeart/2009/layout/ReverseList"/>
    <dgm:cxn modelId="{3B5D3F0A-E241-E443-93C4-FEF4EC69B5EA}" type="presOf" srcId="{CA7A9F00-98EB-FC43-991E-8BD98DDD2EC6}" destId="{B4D792D2-1D92-6049-AAA8-42236E660B82}" srcOrd="0" destOrd="0" presId="urn:microsoft.com/office/officeart/2009/layout/ReverseList"/>
    <dgm:cxn modelId="{37B860DA-B013-7849-896A-39FFF847736D}" type="presOf" srcId="{151A008A-9BA9-904A-BB88-E71165A248C5}" destId="{33E36DC5-FDC1-3045-8FAF-5608E748A802}" srcOrd="1"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DA0795B1-84AC-B24B-8F18-88B4C0609085}" srcId="{4DD7F421-8234-5646-AA37-99FDB5E174DE}" destId="{151A008A-9BA9-904A-BB88-E71165A248C5}" srcOrd="0" destOrd="0" parTransId="{43D74B6B-875E-034C-869D-59BB2FA775B3}" sibTransId="{291F4044-61C7-CF41-A1A9-C1DCA9518D24}"/>
    <dgm:cxn modelId="{8C6578E6-BDE0-A245-B6D7-B0420E72DA30}" type="presOf" srcId="{151A008A-9BA9-904A-BB88-E71165A248C5}" destId="{AB4C1FB3-2B6B-AA44-AA11-E5279297D71B}" srcOrd="0" destOrd="0" presId="urn:microsoft.com/office/officeart/2009/layout/ReverseList"/>
    <dgm:cxn modelId="{36C87A09-192F-0142-AC57-E1F45FB92C83}" type="presOf" srcId="{CA7A9F00-98EB-FC43-991E-8BD98DDD2EC6}" destId="{4D29AE91-CCF2-D24E-86E2-EA9DF1EFFEF9}" srcOrd="1" destOrd="0" presId="urn:microsoft.com/office/officeart/2009/layout/ReverseList"/>
    <dgm:cxn modelId="{729F392B-BB5A-A244-895F-8CDB178623E5}" type="presParOf" srcId="{97AEF6E6-38A0-8D4B-A5A2-4FA4131D8617}" destId="{AB4C1FB3-2B6B-AA44-AA11-E5279297D71B}" srcOrd="0" destOrd="0" presId="urn:microsoft.com/office/officeart/2009/layout/ReverseList"/>
    <dgm:cxn modelId="{C231DF2B-A926-654C-AE4F-86D738F22598}" type="presParOf" srcId="{97AEF6E6-38A0-8D4B-A5A2-4FA4131D8617}" destId="{33E36DC5-FDC1-3045-8FAF-5608E748A802}" srcOrd="1" destOrd="0" presId="urn:microsoft.com/office/officeart/2009/layout/ReverseList"/>
    <dgm:cxn modelId="{6EF8636C-07F4-724A-B195-1E34B7168620}" type="presParOf" srcId="{97AEF6E6-38A0-8D4B-A5A2-4FA4131D8617}" destId="{B4D792D2-1D92-6049-AAA8-42236E660B82}" srcOrd="2" destOrd="0" presId="urn:microsoft.com/office/officeart/2009/layout/ReverseList"/>
    <dgm:cxn modelId="{45DE9192-C12F-5F47-BEB9-66E8935CD5AC}" type="presParOf" srcId="{97AEF6E6-38A0-8D4B-A5A2-4FA4131D8617}" destId="{4D29AE91-CCF2-D24E-86E2-EA9DF1EFFEF9}" srcOrd="3" destOrd="0" presId="urn:microsoft.com/office/officeart/2009/layout/ReverseList"/>
    <dgm:cxn modelId="{F15813B4-08A8-9F45-A04F-E96ADF2E6634}" type="presParOf" srcId="{97AEF6E6-38A0-8D4B-A5A2-4FA4131D8617}" destId="{41F31D1F-7DBC-9F4E-9A42-73727BD0013F}" srcOrd="4" destOrd="0" presId="urn:microsoft.com/office/officeart/2009/layout/ReverseList"/>
    <dgm:cxn modelId="{2169DABF-7A73-764E-A298-4D11C5DE0F85}"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rgbClr val="E8D9B5"/>
        </a:solidFill>
      </dgm:spPr>
      <dgm:t>
        <a:bodyPr anchor="ctr"/>
        <a:lstStyle/>
        <a:p>
          <a:pPr algn="ctr"/>
          <a:r>
            <a:rPr lang="en-US" sz="2000" b="1" cap="none" spc="0" dirty="0" smtClean="0">
              <a:ln w="0"/>
              <a:solidFill>
                <a:schemeClr val="tx1"/>
              </a:solidFill>
              <a:effectLst>
                <a:outerShdw blurRad="38100" dist="19050" dir="2700000" algn="tl" rotWithShape="0">
                  <a:schemeClr val="dk1">
                    <a:alpha val="40000"/>
                  </a:schemeClr>
                </a:outerShdw>
              </a:effectLst>
              <a:latin typeface="Helvetica Neue" charset="0"/>
              <a:ea typeface="Helvetica Neue" charset="0"/>
              <a:cs typeface="Helvetica Neue" charset="0"/>
            </a:rPr>
            <a:t>Teachers’ Support for Work With Data</a:t>
          </a:r>
          <a:endParaRPr lang="en-US" sz="2000" b="1" cap="none" spc="0" dirty="0">
            <a:ln w="0"/>
            <a:solidFill>
              <a:schemeClr val="tx1"/>
            </a:solidFill>
            <a:effectLst>
              <a:outerShdw blurRad="38100" dist="19050" dir="2700000" algn="tl" rotWithShape="0">
                <a:schemeClr val="dk1">
                  <a:alpha val="40000"/>
                </a:schemeClr>
              </a:outerShdw>
            </a:effectLst>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F344669C-15AB-934A-ABAB-F303367428FB}" type="presOf" srcId="{CA7A9F00-98EB-FC43-991E-8BD98DDD2EC6}" destId="{4D29AE91-CCF2-D24E-86E2-EA9DF1EFFEF9}" srcOrd="1" destOrd="0" presId="urn:microsoft.com/office/officeart/2009/layout/ReverseList"/>
    <dgm:cxn modelId="{8C22D17B-AE9D-564E-86C3-8E48FCC70AC3}" type="presOf" srcId="{151A008A-9BA9-904A-BB88-E71165A248C5}" destId="{33E36DC5-FDC1-3045-8FAF-5608E748A802}" srcOrd="1" destOrd="0" presId="urn:microsoft.com/office/officeart/2009/layout/ReverseList"/>
    <dgm:cxn modelId="{F0814E37-8F5D-AB41-8C95-1FAFD50A0552}" type="presOf" srcId="{151A008A-9BA9-904A-BB88-E71165A248C5}" destId="{AB4C1FB3-2B6B-AA44-AA11-E5279297D71B}"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20BC44B6-4D74-634F-AF66-42F266BBE934}" type="presOf" srcId="{CA7A9F00-98EB-FC43-991E-8BD98DDD2EC6}" destId="{B4D792D2-1D92-6049-AAA8-42236E660B82}" srcOrd="0"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FFE22F23-D4AD-6646-844F-774F354F4143}" type="presOf" srcId="{4DD7F421-8234-5646-AA37-99FDB5E174DE}" destId="{97AEF6E6-38A0-8D4B-A5A2-4FA4131D8617}" srcOrd="0" destOrd="0" presId="urn:microsoft.com/office/officeart/2009/layout/ReverseList"/>
    <dgm:cxn modelId="{5EE8D086-6D6D-EA4C-85C4-A4728055D74E}" type="presParOf" srcId="{97AEF6E6-38A0-8D4B-A5A2-4FA4131D8617}" destId="{AB4C1FB3-2B6B-AA44-AA11-E5279297D71B}" srcOrd="0" destOrd="0" presId="urn:microsoft.com/office/officeart/2009/layout/ReverseList"/>
    <dgm:cxn modelId="{CDA90B20-0975-A545-934E-0BD20684D3FE}" type="presParOf" srcId="{97AEF6E6-38A0-8D4B-A5A2-4FA4131D8617}" destId="{33E36DC5-FDC1-3045-8FAF-5608E748A802}" srcOrd="1" destOrd="0" presId="urn:microsoft.com/office/officeart/2009/layout/ReverseList"/>
    <dgm:cxn modelId="{A2E8F9BE-BAD4-8A49-BC6E-F56D9A4D2164}" type="presParOf" srcId="{97AEF6E6-38A0-8D4B-A5A2-4FA4131D8617}" destId="{B4D792D2-1D92-6049-AAA8-42236E660B82}" srcOrd="2" destOrd="0" presId="urn:microsoft.com/office/officeart/2009/layout/ReverseList"/>
    <dgm:cxn modelId="{8EC2A8FF-322B-174B-85D4-09D7A3C1E9BE}" type="presParOf" srcId="{97AEF6E6-38A0-8D4B-A5A2-4FA4131D8617}" destId="{4D29AE91-CCF2-D24E-86E2-EA9DF1EFFEF9}" srcOrd="3" destOrd="0" presId="urn:microsoft.com/office/officeart/2009/layout/ReverseList"/>
    <dgm:cxn modelId="{0495DFBC-E6FF-DD47-A4A9-48A0EAF4A0D0}" type="presParOf" srcId="{97AEF6E6-38A0-8D4B-A5A2-4FA4131D8617}" destId="{41F31D1F-7DBC-9F4E-9A42-73727BD0013F}" srcOrd="4" destOrd="0" presId="urn:microsoft.com/office/officeart/2009/layout/ReverseList"/>
    <dgm:cxn modelId="{615E849C-E1FF-3E47-978F-7C6341364F41}"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484827ED-2E46-2446-902D-EB6B9D3C26B5}" type="presOf" srcId="{CA7A9F00-98EB-FC43-991E-8BD98DDD2EC6}" destId="{4D29AE91-CCF2-D24E-86E2-EA9DF1EFFEF9}" srcOrd="1"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169EE157-7127-4F42-B1BD-B714BB47C886}" type="presOf" srcId="{151A008A-9BA9-904A-BB88-E71165A248C5}" destId="{33E36DC5-FDC1-3045-8FAF-5608E748A802}" srcOrd="1" destOrd="0" presId="urn:microsoft.com/office/officeart/2009/layout/ReverseList"/>
    <dgm:cxn modelId="{6DE7A6F6-07F0-AB44-8A41-A13909AE66E8}" type="presOf" srcId="{CA7A9F00-98EB-FC43-991E-8BD98DDD2EC6}" destId="{B4D792D2-1D92-6049-AAA8-42236E660B82}" srcOrd="0"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46C1E56D-7C6C-C14D-9E3F-F9AD3CABB9E7}" type="presOf" srcId="{4DD7F421-8234-5646-AA37-99FDB5E174DE}" destId="{97AEF6E6-38A0-8D4B-A5A2-4FA4131D8617}" srcOrd="0" destOrd="0" presId="urn:microsoft.com/office/officeart/2009/layout/ReverseList"/>
    <dgm:cxn modelId="{85896E82-E4EF-2C42-BE9B-3AD6FF8BB0AF}" type="presOf" srcId="{151A008A-9BA9-904A-BB88-E71165A248C5}" destId="{AB4C1FB3-2B6B-AA44-AA11-E5279297D71B}" srcOrd="0" destOrd="0" presId="urn:microsoft.com/office/officeart/2009/layout/ReverseList"/>
    <dgm:cxn modelId="{1FE3D8DB-0BB3-2D47-87FC-31FFCE70477B}" type="presParOf" srcId="{97AEF6E6-38A0-8D4B-A5A2-4FA4131D8617}" destId="{AB4C1FB3-2B6B-AA44-AA11-E5279297D71B}" srcOrd="0" destOrd="0" presId="urn:microsoft.com/office/officeart/2009/layout/ReverseList"/>
    <dgm:cxn modelId="{757BECFE-4FC5-3C48-B8B7-D12F981A8623}" type="presParOf" srcId="{97AEF6E6-38A0-8D4B-A5A2-4FA4131D8617}" destId="{33E36DC5-FDC1-3045-8FAF-5608E748A802}" srcOrd="1" destOrd="0" presId="urn:microsoft.com/office/officeart/2009/layout/ReverseList"/>
    <dgm:cxn modelId="{D69E77FD-8AC2-9D47-BF4D-94CA0DDE52FA}" type="presParOf" srcId="{97AEF6E6-38A0-8D4B-A5A2-4FA4131D8617}" destId="{B4D792D2-1D92-6049-AAA8-42236E660B82}" srcOrd="2" destOrd="0" presId="urn:microsoft.com/office/officeart/2009/layout/ReverseList"/>
    <dgm:cxn modelId="{75C9772B-6FD9-F640-932D-524C9C90124D}" type="presParOf" srcId="{97AEF6E6-38A0-8D4B-A5A2-4FA4131D8617}" destId="{4D29AE91-CCF2-D24E-86E2-EA9DF1EFFEF9}" srcOrd="3" destOrd="0" presId="urn:microsoft.com/office/officeart/2009/layout/ReverseList"/>
    <dgm:cxn modelId="{CBC23A53-8581-3343-8DEF-1B0787957515}" type="presParOf" srcId="{97AEF6E6-38A0-8D4B-A5A2-4FA4131D8617}" destId="{41F31D1F-7DBC-9F4E-9A42-73727BD0013F}" srcOrd="4" destOrd="0" presId="urn:microsoft.com/office/officeart/2009/layout/ReverseList"/>
    <dgm:cxn modelId="{E2B669F7-0A33-0447-B156-A8F6016F7F9B}"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772C0848-E25B-A74E-971F-4F0EA3EBB14C}" type="presOf" srcId="{CA7A9F00-98EB-FC43-991E-8BD98DDD2EC6}" destId="{B4D792D2-1D92-6049-AAA8-42236E660B82}" srcOrd="0" destOrd="0" presId="urn:microsoft.com/office/officeart/2009/layout/ReverseList"/>
    <dgm:cxn modelId="{CFA00C50-0DAA-DC4E-9C2C-7C7242963446}" type="presOf" srcId="{CA7A9F00-98EB-FC43-991E-8BD98DDD2EC6}" destId="{4D29AE91-CCF2-D24E-86E2-EA9DF1EFFEF9}" srcOrd="1" destOrd="0" presId="urn:microsoft.com/office/officeart/2009/layout/ReverseList"/>
    <dgm:cxn modelId="{4EAAC626-90C3-B24F-893D-6286F90C331D}" type="presOf" srcId="{4DD7F421-8234-5646-AA37-99FDB5E174DE}" destId="{97AEF6E6-38A0-8D4B-A5A2-4FA4131D8617}"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B0684BF8-A68B-0144-8D73-9D64E47600E5}" type="presOf" srcId="{151A008A-9BA9-904A-BB88-E71165A248C5}" destId="{AB4C1FB3-2B6B-AA44-AA11-E5279297D71B}" srcOrd="0"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F2FE8D9C-29E1-5444-84F4-766E13D54443}" type="presOf" srcId="{151A008A-9BA9-904A-BB88-E71165A248C5}" destId="{33E36DC5-FDC1-3045-8FAF-5608E748A802}" srcOrd="1" destOrd="0" presId="urn:microsoft.com/office/officeart/2009/layout/ReverseList"/>
    <dgm:cxn modelId="{270D23A1-C98E-DB4A-9294-3B2EC2BA535C}" type="presParOf" srcId="{97AEF6E6-38A0-8D4B-A5A2-4FA4131D8617}" destId="{AB4C1FB3-2B6B-AA44-AA11-E5279297D71B}" srcOrd="0" destOrd="0" presId="urn:microsoft.com/office/officeart/2009/layout/ReverseList"/>
    <dgm:cxn modelId="{118BB162-A3FF-B84B-A121-56E0D57C72AD}" type="presParOf" srcId="{97AEF6E6-38A0-8D4B-A5A2-4FA4131D8617}" destId="{33E36DC5-FDC1-3045-8FAF-5608E748A802}" srcOrd="1" destOrd="0" presId="urn:microsoft.com/office/officeart/2009/layout/ReverseList"/>
    <dgm:cxn modelId="{9FEBB6DE-4A93-7140-8112-442458F5DD12}" type="presParOf" srcId="{97AEF6E6-38A0-8D4B-A5A2-4FA4131D8617}" destId="{B4D792D2-1D92-6049-AAA8-42236E660B82}" srcOrd="2" destOrd="0" presId="urn:microsoft.com/office/officeart/2009/layout/ReverseList"/>
    <dgm:cxn modelId="{36A2ACED-89CE-9D4A-BB2C-077C68DAEBC1}" type="presParOf" srcId="{97AEF6E6-38A0-8D4B-A5A2-4FA4131D8617}" destId="{4D29AE91-CCF2-D24E-86E2-EA9DF1EFFEF9}" srcOrd="3" destOrd="0" presId="urn:microsoft.com/office/officeart/2009/layout/ReverseList"/>
    <dgm:cxn modelId="{19ABE4E6-7359-6F48-8B30-7D8B17084BFA}" type="presParOf" srcId="{97AEF6E6-38A0-8D4B-A5A2-4FA4131D8617}" destId="{41F31D1F-7DBC-9F4E-9A42-73727BD0013F}" srcOrd="4" destOrd="0" presId="urn:microsoft.com/office/officeart/2009/layout/ReverseList"/>
    <dgm:cxn modelId="{E086C65D-D146-3E42-831D-1894016CB33B}"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rgbClr val="E8D9B5"/>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rgbClr val="E8D9B5"/>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cap="none" spc="0" dirty="0" smtClean="0">
              <a:ln w="0"/>
              <a:solidFill>
                <a:schemeClr val="tx1"/>
              </a:solidFill>
              <a:effectLst>
                <a:outerShdw blurRad="38100" dist="19050" dir="2700000" algn="tl" rotWithShape="0">
                  <a:schemeClr val="dk1">
                    <a:alpha val="40000"/>
                  </a:schemeClr>
                </a:outerShdw>
              </a:effectLst>
              <a:latin typeface="Helvetica Neue" charset="0"/>
              <a:ea typeface="Helvetica Neue" charset="0"/>
              <a:cs typeface="Helvetica Neue" charset="0"/>
            </a:rPr>
            <a:t>Teachers’ Support for Work With Data</a:t>
          </a:r>
          <a:endParaRPr lang="en-US" sz="2000" b="1" kern="1200" cap="none" spc="0" dirty="0">
            <a:ln w="0"/>
            <a:solidFill>
              <a:schemeClr val="tx1"/>
            </a:solidFill>
            <a:effectLst>
              <a:outerShdw blurRad="38100" dist="19050" dir="2700000" algn="tl" rotWithShape="0">
                <a:schemeClr val="dk1">
                  <a:alpha val="40000"/>
                </a:schemeClr>
              </a:outerShdw>
            </a:effectLst>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2.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3.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4.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5.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6.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7.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AD3E67-1E4E-5F43-85D4-E456F6D6099E}" type="datetimeFigureOut">
              <a:rPr lang="en-US" smtClean="0"/>
              <a:t>1/23/18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B05A7B-0B3D-5342-87EA-AE22C601F6D1}" type="slidenum">
              <a:rPr lang="en-US" smtClean="0"/>
              <a:t>‹#›</a:t>
            </a:fld>
            <a:endParaRPr lang="en-US"/>
          </a:p>
        </p:txBody>
      </p:sp>
    </p:spTree>
    <p:extLst>
      <p:ext uri="{BB962C8B-B14F-4D97-AF65-F5344CB8AC3E}">
        <p14:creationId xmlns:p14="http://schemas.microsoft.com/office/powerpoint/2010/main" val="24796393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a:t>
            </a:r>
            <a:r>
              <a:rPr lang="en-US" baseline="0" dirty="0" smtClean="0"/>
              <a:t> with data</a:t>
            </a:r>
          </a:p>
          <a:p>
            <a:r>
              <a:rPr lang="en-US" baseline="0" dirty="0" smtClean="0"/>
              <a:t>Also implications</a:t>
            </a:r>
            <a:endParaRPr lang="en-US" dirty="0" smtClean="0"/>
          </a:p>
          <a:p>
            <a:r>
              <a:rPr lang="en-US" dirty="0" smtClean="0"/>
              <a:t>Mention NGSS</a:t>
            </a:r>
          </a:p>
          <a:p>
            <a:r>
              <a:rPr lang="en-US" dirty="0" smtClean="0"/>
              <a:t>Make</a:t>
            </a:r>
            <a:r>
              <a:rPr lang="en-US" baseline="0" dirty="0" smtClean="0"/>
              <a:t> a slide</a:t>
            </a:r>
            <a:endParaRPr lang="en-US" dirty="0" smtClean="0"/>
          </a:p>
          <a:p>
            <a:endParaRPr lang="en-US" dirty="0" smtClean="0"/>
          </a:p>
          <a:p>
            <a:r>
              <a:rPr lang="en-US" dirty="0" smtClean="0"/>
              <a:t>Thank</a:t>
            </a:r>
            <a:r>
              <a:rPr lang="en-US" baseline="0" dirty="0" smtClean="0"/>
              <a:t> you to the Mehmet </a:t>
            </a:r>
            <a:r>
              <a:rPr lang="en-US" baseline="0" dirty="0" err="1" smtClean="0"/>
              <a:t>Aydeniz</a:t>
            </a:r>
            <a:r>
              <a:rPr lang="en-US" baseline="0" dirty="0" smtClean="0"/>
              <a:t> and the search committee and the faculty and students in the TPTE department as well as Ms. Gina Guinn for making this trip possible.</a:t>
            </a:r>
            <a:endParaRPr lang="en-US" dirty="0" smtClean="0"/>
          </a:p>
          <a:p>
            <a:endParaRPr lang="en-US" dirty="0" smtClean="0"/>
          </a:p>
          <a:p>
            <a:r>
              <a:rPr lang="en-US" dirty="0" smtClean="0"/>
              <a:t>This</a:t>
            </a:r>
            <a:r>
              <a:rPr lang="en-US" baseline="0" dirty="0" smtClean="0"/>
              <a:t> talk is on thinking of and with data in STEM.</a:t>
            </a:r>
          </a:p>
          <a:p>
            <a:endParaRPr lang="en-US" baseline="0" dirty="0" smtClean="0"/>
          </a:p>
          <a:p>
            <a:r>
              <a:rPr lang="en-US" baseline="0" dirty="0" smtClean="0"/>
              <a:t>In particular, this talk is focused on the affordances of new sources of data for teachers and students.</a:t>
            </a:r>
          </a:p>
          <a:p>
            <a:endParaRPr lang="en-US" baseline="0" dirty="0" smtClean="0"/>
          </a:p>
          <a:p>
            <a:r>
              <a:rPr lang="en-US" baseline="0" dirty="0" smtClean="0"/>
              <a:t>And, is on how new sources of data can help us understand teaching and learning in STEM.</a:t>
            </a:r>
          </a:p>
          <a:p>
            <a:endParaRPr lang="en-US" baseline="0" dirty="0" smtClean="0"/>
          </a:p>
          <a:p>
            <a:r>
              <a:rPr lang="en-US" sz="1200" b="0" i="0" u="none" strike="noStrike" kern="1200" dirty="0" smtClean="0">
                <a:solidFill>
                  <a:schemeClr val="tx1"/>
                </a:solidFill>
                <a:effectLst/>
                <a:latin typeface="+mn-lt"/>
                <a:ea typeface="+mn-ea"/>
                <a:cs typeface="+mn-cs"/>
              </a:rPr>
              <a:t>Work with data can help students (and teachers) across STEM classrooms to go beyond “doing school” to engage in disciplinary practices, such as analyzing and interpreting data and developing and using models. Using authentic sources of data in classroom contexts can be challenging because of the time and planning such work takes as well as how it differs from how students have traditionally worked with data at school. In this talk, I describe research on how students engage with authentic sources of data in science classrooms and summer STEM enrichment programs. Also, I show how researchers can use a variety of data sources and methods to understand student engagement with data and other science and STEM activities. I discuss implications for teachers, teacher educators and professional development providers, and for the design of educational technologies. Finally, I outline some future directions for uses of data across STEM disciplines. </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a:t>
            </a:fld>
            <a:endParaRPr lang="en-US"/>
          </a:p>
        </p:txBody>
      </p:sp>
    </p:spTree>
    <p:extLst>
      <p:ext uri="{BB962C8B-B14F-4D97-AF65-F5344CB8AC3E}">
        <p14:creationId xmlns:p14="http://schemas.microsoft.com/office/powerpoint/2010/main" val="4025732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200"/>
              </a:spcBef>
              <a:spcAft>
                <a:spcPts val="1200"/>
              </a:spcAft>
              <a:buFont typeface="Wingdings" panose="05000000000000000000" pitchFamily="2" charset="2"/>
              <a:buChar char="§"/>
            </a:pPr>
            <a:r>
              <a:rPr lang="en-US" b="1" dirty="0" smtClean="0">
                <a:solidFill>
                  <a:srgbClr val="00B050"/>
                </a:solidFill>
              </a:rPr>
              <a:t>modeling</a:t>
            </a:r>
            <a:r>
              <a:rPr lang="en-US" dirty="0" smtClean="0"/>
              <a:t>: explaining phenomena by iteratively constructing, evaluating, and revising models</a:t>
            </a:r>
          </a:p>
          <a:p>
            <a:pPr>
              <a:lnSpc>
                <a:spcPct val="90000"/>
              </a:lnSpc>
              <a:spcBef>
                <a:spcPts val="1200"/>
              </a:spcBef>
              <a:spcAft>
                <a:spcPts val="600"/>
              </a:spcAft>
              <a:buFont typeface="Wingdings" panose="05000000000000000000" pitchFamily="2" charset="2"/>
              <a:buChar char="§"/>
            </a:pPr>
            <a:r>
              <a:rPr lang="en-US" b="1" dirty="0" smtClean="0">
                <a:solidFill>
                  <a:srgbClr val="00B050"/>
                </a:solidFill>
              </a:rPr>
              <a:t>models</a:t>
            </a:r>
            <a:r>
              <a:rPr lang="en-US" dirty="0" smtClean="0"/>
              <a:t>: “specialized representations that simplify systems…to illustrate, explain, and predict phenomena”</a:t>
            </a:r>
            <a:endParaRPr lang="en-US" sz="800" dirty="0" smtClean="0"/>
          </a:p>
          <a:p>
            <a:pPr marL="346075" indent="0">
              <a:lnSpc>
                <a:spcPct val="90000"/>
              </a:lnSpc>
              <a:spcBef>
                <a:spcPts val="0"/>
              </a:spcBef>
              <a:spcAft>
                <a:spcPts val="1200"/>
              </a:spcAft>
              <a:buNone/>
            </a:pPr>
            <a:r>
              <a:rPr lang="en-US" sz="800" dirty="0" smtClean="0"/>
              <a:t>(Schwarz et al., 2009, p. 634)</a:t>
            </a:r>
          </a:p>
        </p:txBody>
      </p:sp>
      <p:sp>
        <p:nvSpPr>
          <p:cNvPr id="4" name="Slide Number Placeholder 3"/>
          <p:cNvSpPr>
            <a:spLocks noGrp="1"/>
          </p:cNvSpPr>
          <p:nvPr>
            <p:ph type="sldNum" sz="quarter" idx="10"/>
          </p:nvPr>
        </p:nvSpPr>
        <p:spPr/>
        <p:txBody>
          <a:bodyPr/>
          <a:lstStyle/>
          <a:p>
            <a:fld id="{03B05A7B-0B3D-5342-87EA-AE22C601F6D1}" type="slidenum">
              <a:rPr lang="en-US" smtClean="0"/>
              <a:t>18</a:t>
            </a:fld>
            <a:endParaRPr lang="en-US"/>
          </a:p>
        </p:txBody>
      </p:sp>
    </p:spTree>
    <p:extLst>
      <p:ext uri="{BB962C8B-B14F-4D97-AF65-F5344CB8AC3E}">
        <p14:creationId xmlns:p14="http://schemas.microsoft.com/office/powerpoint/2010/main" val="1657437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19</a:t>
            </a:fld>
            <a:endParaRPr lang="en-US"/>
          </a:p>
        </p:txBody>
      </p:sp>
    </p:spTree>
    <p:extLst>
      <p:ext uri="{BB962C8B-B14F-4D97-AF65-F5344CB8AC3E}">
        <p14:creationId xmlns:p14="http://schemas.microsoft.com/office/powerpoint/2010/main" val="1808465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a:t>
            </a:r>
            <a:r>
              <a:rPr lang="en-US" baseline="0" dirty="0" smtClean="0"/>
              <a:t> to model </a:t>
            </a:r>
          </a:p>
          <a:p>
            <a:endParaRPr lang="en-US" baseline="0" dirty="0" smtClean="0"/>
          </a:p>
          <a:p>
            <a:r>
              <a:rPr lang="en-US" baseline="0" dirty="0" smtClean="0"/>
              <a:t>summer STEM programs</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23</a:t>
            </a:fld>
            <a:endParaRPr lang="en-US"/>
          </a:p>
        </p:txBody>
      </p:sp>
    </p:spTree>
    <p:extLst>
      <p:ext uri="{BB962C8B-B14F-4D97-AF65-F5344CB8AC3E}">
        <p14:creationId xmlns:p14="http://schemas.microsoft.com/office/powerpoint/2010/main" val="1745256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maybe hedge</a:t>
            </a:r>
          </a:p>
        </p:txBody>
      </p:sp>
      <p:sp>
        <p:nvSpPr>
          <p:cNvPr id="4" name="Slide Number Placeholder 3"/>
          <p:cNvSpPr>
            <a:spLocks noGrp="1"/>
          </p:cNvSpPr>
          <p:nvPr>
            <p:ph type="sldNum" sz="quarter" idx="10"/>
          </p:nvPr>
        </p:nvSpPr>
        <p:spPr/>
        <p:txBody>
          <a:bodyPr/>
          <a:lstStyle/>
          <a:p>
            <a:fld id="{03B05A7B-0B3D-5342-87EA-AE22C601F6D1}" type="slidenum">
              <a:rPr lang="en-US" smtClean="0"/>
              <a:t>28</a:t>
            </a:fld>
            <a:endParaRPr lang="en-US"/>
          </a:p>
        </p:txBody>
      </p:sp>
    </p:spTree>
    <p:extLst>
      <p:ext uri="{BB962C8B-B14F-4D97-AF65-F5344CB8AC3E}">
        <p14:creationId xmlns:p14="http://schemas.microsoft.com/office/powerpoint/2010/main" val="825047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LARGE!</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29</a:t>
            </a:fld>
            <a:endParaRPr lang="en-US"/>
          </a:p>
        </p:txBody>
      </p:sp>
    </p:spTree>
    <p:extLst>
      <p:ext uri="{BB962C8B-B14F-4D97-AF65-F5344CB8AC3E}">
        <p14:creationId xmlns:p14="http://schemas.microsoft.com/office/powerpoint/2010/main" val="2110527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role</a:t>
            </a:r>
            <a:r>
              <a:rPr lang="en-US" baseline="0" dirty="0" smtClean="0"/>
              <a:t> this play</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30</a:t>
            </a:fld>
            <a:endParaRPr lang="en-US"/>
          </a:p>
        </p:txBody>
      </p:sp>
    </p:spTree>
    <p:extLst>
      <p:ext uri="{BB962C8B-B14F-4D97-AF65-F5344CB8AC3E}">
        <p14:creationId xmlns:p14="http://schemas.microsoft.com/office/powerpoint/2010/main" val="1981067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time to </a:t>
            </a:r>
            <a:r>
              <a:rPr lang="en-US" dirty="0" err="1" smtClean="0"/>
              <a:t>comlete</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31</a:t>
            </a:fld>
            <a:endParaRPr lang="en-US"/>
          </a:p>
        </p:txBody>
      </p:sp>
    </p:spTree>
    <p:extLst>
      <p:ext uri="{BB962C8B-B14F-4D97-AF65-F5344CB8AC3E}">
        <p14:creationId xmlns:p14="http://schemas.microsoft.com/office/powerpoint/2010/main" val="1455052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know this past research is a stretch </a:t>
            </a:r>
            <a:r>
              <a:rPr lang="mr-IN" dirty="0" smtClean="0"/>
              <a:t>–</a:t>
            </a:r>
            <a:r>
              <a:rPr lang="en-US" dirty="0" smtClean="0"/>
              <a:t> I would like to keep this just for the moment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Importance (but under-emphasis on) context in research on teacher knowledge </a:t>
            </a:r>
            <a:r>
              <a:rPr lang="en-US" sz="1050" dirty="0" smtClean="0"/>
              <a:t>(Rosenberg &amp; Koehler, 2015)</a:t>
            </a:r>
          </a:p>
          <a:p>
            <a:r>
              <a:rPr lang="en-US" dirty="0" smtClean="0"/>
              <a:t>Role of context in explaining processes around teaching and learning with technology </a:t>
            </a:r>
            <a:r>
              <a:rPr lang="en-US" sz="1050" dirty="0" smtClean="0"/>
              <a:t>(Phillips, Koehler, &amp; Rosenberg, 2016)</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32</a:t>
            </a:fld>
            <a:endParaRPr lang="en-US"/>
          </a:p>
        </p:txBody>
      </p:sp>
    </p:spTree>
    <p:extLst>
      <p:ext uri="{BB962C8B-B14F-4D97-AF65-F5344CB8AC3E}">
        <p14:creationId xmlns:p14="http://schemas.microsoft.com/office/powerpoint/2010/main" val="1903338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Psychological and motivational investment in learning activities</a:t>
            </a:r>
          </a:p>
        </p:txBody>
      </p:sp>
      <p:sp>
        <p:nvSpPr>
          <p:cNvPr id="4" name="Slide Number Placeholder 3"/>
          <p:cNvSpPr>
            <a:spLocks noGrp="1"/>
          </p:cNvSpPr>
          <p:nvPr>
            <p:ph type="sldNum" sz="quarter" idx="10"/>
          </p:nvPr>
        </p:nvSpPr>
        <p:spPr/>
        <p:txBody>
          <a:bodyPr/>
          <a:lstStyle/>
          <a:p>
            <a:fld id="{03B05A7B-0B3D-5342-87EA-AE22C601F6D1}" type="slidenum">
              <a:rPr lang="en-US" smtClean="0"/>
              <a:t>33</a:t>
            </a:fld>
            <a:endParaRPr lang="en-US"/>
          </a:p>
        </p:txBody>
      </p:sp>
    </p:spTree>
    <p:extLst>
      <p:ext uri="{BB962C8B-B14F-4D97-AF65-F5344CB8AC3E}">
        <p14:creationId xmlns:p14="http://schemas.microsoft.com/office/powerpoint/2010/main" val="506489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experience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solutions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six</a:t>
            </a:r>
          </a:p>
        </p:txBody>
      </p:sp>
      <p:sp>
        <p:nvSpPr>
          <p:cNvPr id="4" name="Slide Number Placeholder 3"/>
          <p:cNvSpPr>
            <a:spLocks noGrp="1"/>
          </p:cNvSpPr>
          <p:nvPr>
            <p:ph type="sldNum" sz="quarter" idx="10"/>
          </p:nvPr>
        </p:nvSpPr>
        <p:spPr/>
        <p:txBody>
          <a:bodyPr/>
          <a:lstStyle/>
          <a:p>
            <a:fld id="{03B05A7B-0B3D-5342-87EA-AE22C601F6D1}" type="slidenum">
              <a:rPr lang="en-US" smtClean="0"/>
              <a:t>34</a:t>
            </a:fld>
            <a:endParaRPr lang="en-US"/>
          </a:p>
        </p:txBody>
      </p:sp>
    </p:spTree>
    <p:extLst>
      <p:ext uri="{BB962C8B-B14F-4D97-AF65-F5344CB8AC3E}">
        <p14:creationId xmlns:p14="http://schemas.microsoft.com/office/powerpoint/2010/main" val="1131190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you went to</a:t>
            </a:r>
            <a:r>
              <a:rPr lang="en-US" baseline="0" dirty="0" smtClean="0"/>
              <a:t> grad school</a:t>
            </a:r>
          </a:p>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3</a:t>
            </a:fld>
            <a:endParaRPr lang="en-US"/>
          </a:p>
        </p:txBody>
      </p:sp>
    </p:spTree>
    <p:extLst>
      <p:ext uri="{BB962C8B-B14F-4D97-AF65-F5344CB8AC3E}">
        <p14:creationId xmlns:p14="http://schemas.microsoft.com/office/powerpoint/2010/main" val="1662363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35</a:t>
            </a:fld>
            <a:endParaRPr lang="en-US"/>
          </a:p>
        </p:txBody>
      </p:sp>
    </p:spTree>
    <p:extLst>
      <p:ext uri="{BB962C8B-B14F-4D97-AF65-F5344CB8AC3E}">
        <p14:creationId xmlns:p14="http://schemas.microsoft.com/office/powerpoint/2010/main" val="849767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36</a:t>
            </a:fld>
            <a:endParaRPr lang="en-US"/>
          </a:p>
        </p:txBody>
      </p:sp>
    </p:spTree>
    <p:extLst>
      <p:ext uri="{BB962C8B-B14F-4D97-AF65-F5344CB8AC3E}">
        <p14:creationId xmlns:p14="http://schemas.microsoft.com/office/powerpoint/2010/main" val="559663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37</a:t>
            </a:fld>
            <a:endParaRPr lang="en-US"/>
          </a:p>
        </p:txBody>
      </p:sp>
    </p:spTree>
    <p:extLst>
      <p:ext uri="{BB962C8B-B14F-4D97-AF65-F5344CB8AC3E}">
        <p14:creationId xmlns:p14="http://schemas.microsoft.com/office/powerpoint/2010/main" val="781317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38</a:t>
            </a:fld>
            <a:endParaRPr lang="en-US"/>
          </a:p>
        </p:txBody>
      </p:sp>
    </p:spTree>
    <p:extLst>
      <p:ext uri="{BB962C8B-B14F-4D97-AF65-F5344CB8AC3E}">
        <p14:creationId xmlns:p14="http://schemas.microsoft.com/office/powerpoint/2010/main" val="2114989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39</a:t>
            </a:fld>
            <a:endParaRPr lang="en-US"/>
          </a:p>
        </p:txBody>
      </p:sp>
    </p:spTree>
    <p:extLst>
      <p:ext uri="{BB962C8B-B14F-4D97-AF65-F5344CB8AC3E}">
        <p14:creationId xmlns:p14="http://schemas.microsoft.com/office/powerpoint/2010/main" val="925817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40</a:t>
            </a:fld>
            <a:endParaRPr lang="en-US"/>
          </a:p>
        </p:txBody>
      </p:sp>
    </p:spTree>
    <p:extLst>
      <p:ext uri="{BB962C8B-B14F-4D97-AF65-F5344CB8AC3E}">
        <p14:creationId xmlns:p14="http://schemas.microsoft.com/office/powerpoint/2010/main" val="2033771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41</a:t>
            </a:fld>
            <a:endParaRPr lang="en-US"/>
          </a:p>
        </p:txBody>
      </p:sp>
    </p:spTree>
    <p:extLst>
      <p:ext uri="{BB962C8B-B14F-4D97-AF65-F5344CB8AC3E}">
        <p14:creationId xmlns:p14="http://schemas.microsoft.com/office/powerpoint/2010/main" val="12821043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42</a:t>
            </a:fld>
            <a:endParaRPr lang="en-US"/>
          </a:p>
        </p:txBody>
      </p:sp>
    </p:spTree>
    <p:extLst>
      <p:ext uri="{BB962C8B-B14F-4D97-AF65-F5344CB8AC3E}">
        <p14:creationId xmlns:p14="http://schemas.microsoft.com/office/powerpoint/2010/main" val="801156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mention three points</a:t>
            </a:r>
          </a:p>
        </p:txBody>
      </p:sp>
      <p:sp>
        <p:nvSpPr>
          <p:cNvPr id="4" name="Slide Number Placeholder 3"/>
          <p:cNvSpPr>
            <a:spLocks noGrp="1"/>
          </p:cNvSpPr>
          <p:nvPr>
            <p:ph type="sldNum" sz="quarter" idx="10"/>
          </p:nvPr>
        </p:nvSpPr>
        <p:spPr/>
        <p:txBody>
          <a:bodyPr/>
          <a:lstStyle/>
          <a:p>
            <a:fld id="{03B05A7B-0B3D-5342-87EA-AE22C601F6D1}" type="slidenum">
              <a:rPr lang="en-US" smtClean="0"/>
              <a:t>43</a:t>
            </a:fld>
            <a:endParaRPr lang="en-US"/>
          </a:p>
        </p:txBody>
      </p:sp>
    </p:spTree>
    <p:extLst>
      <p:ext uri="{BB962C8B-B14F-4D97-AF65-F5344CB8AC3E}">
        <p14:creationId xmlns:p14="http://schemas.microsoft.com/office/powerpoint/2010/main" val="1924397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44</a:t>
            </a:fld>
            <a:endParaRPr lang="en-US"/>
          </a:p>
        </p:txBody>
      </p:sp>
    </p:spTree>
    <p:extLst>
      <p:ext uri="{BB962C8B-B14F-4D97-AF65-F5344CB8AC3E}">
        <p14:creationId xmlns:p14="http://schemas.microsoft.com/office/powerpoint/2010/main" val="682309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 about agency</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5</a:t>
            </a:fld>
            <a:endParaRPr lang="en-US"/>
          </a:p>
        </p:txBody>
      </p:sp>
    </p:spTree>
    <p:extLst>
      <p:ext uri="{BB962C8B-B14F-4D97-AF65-F5344CB8AC3E}">
        <p14:creationId xmlns:p14="http://schemas.microsoft.com/office/powerpoint/2010/main" val="1144168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with data - </a:t>
            </a:r>
            <a:r>
              <a:rPr lang="en-US" dirty="0" err="1" smtClean="0"/>
              <a:t>maye</a:t>
            </a:r>
            <a:r>
              <a:rPr lang="en-US" dirty="0" smtClean="0"/>
              <a:t> define as </a:t>
            </a:r>
          </a:p>
        </p:txBody>
      </p:sp>
      <p:sp>
        <p:nvSpPr>
          <p:cNvPr id="4" name="Slide Number Placeholder 3"/>
          <p:cNvSpPr>
            <a:spLocks noGrp="1"/>
          </p:cNvSpPr>
          <p:nvPr>
            <p:ph type="sldNum" sz="quarter" idx="10"/>
          </p:nvPr>
        </p:nvSpPr>
        <p:spPr/>
        <p:txBody>
          <a:bodyPr/>
          <a:lstStyle/>
          <a:p>
            <a:fld id="{03B05A7B-0B3D-5342-87EA-AE22C601F6D1}" type="slidenum">
              <a:rPr lang="en-US" smtClean="0"/>
              <a:t>45</a:t>
            </a:fld>
            <a:endParaRPr lang="en-US"/>
          </a:p>
        </p:txBody>
      </p:sp>
    </p:spTree>
    <p:extLst>
      <p:ext uri="{BB962C8B-B14F-4D97-AF65-F5344CB8AC3E}">
        <p14:creationId xmlns:p14="http://schemas.microsoft.com/office/powerpoint/2010/main" val="1312654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Laboratory activities in science can be highly engaging</a:t>
            </a:r>
          </a:p>
          <a:p>
            <a:r>
              <a:rPr lang="en-US" dirty="0" smtClean="0"/>
              <a:t>Choice—especially related to </a:t>
            </a:r>
            <a:r>
              <a:rPr lang="en-US" i="1" dirty="0" smtClean="0"/>
              <a:t>how</a:t>
            </a:r>
            <a:r>
              <a:rPr lang="en-US" dirty="0" smtClean="0"/>
              <a:t> students do laboratory activities and who determines how the activities is </a:t>
            </a:r>
            <a:r>
              <a:rPr lang="en-US" i="1" dirty="0" smtClean="0"/>
              <a:t>framed </a:t>
            </a:r>
            <a:r>
              <a:rPr lang="en-US" dirty="0" smtClean="0"/>
              <a:t>(choosing the purpose or topic)—is a key factor affecting how engaging laboratory activities are</a:t>
            </a:r>
          </a:p>
          <a:p>
            <a:r>
              <a:rPr lang="en-US" dirty="0" smtClean="0"/>
              <a:t>Person-in-context approach helped us to characterize distinct profiles of engagement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46</a:t>
            </a:fld>
            <a:endParaRPr lang="en-US"/>
          </a:p>
        </p:txBody>
      </p:sp>
    </p:spTree>
    <p:extLst>
      <p:ext uri="{BB962C8B-B14F-4D97-AF65-F5344CB8AC3E}">
        <p14:creationId xmlns:p14="http://schemas.microsoft.com/office/powerpoint/2010/main" val="947770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48</a:t>
            </a:fld>
            <a:endParaRPr lang="en-US"/>
          </a:p>
        </p:txBody>
      </p:sp>
    </p:spTree>
    <p:extLst>
      <p:ext uri="{BB962C8B-B14F-4D97-AF65-F5344CB8AC3E}">
        <p14:creationId xmlns:p14="http://schemas.microsoft.com/office/powerpoint/2010/main" val="3458360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2"/>
            <a:r>
              <a:rPr lang="en-US" dirty="0" smtClean="0"/>
              <a:t>From socioeconomically diverse groups (79% Parent Education HS level or below)</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49</a:t>
            </a:fld>
            <a:endParaRPr lang="en-US"/>
          </a:p>
        </p:txBody>
      </p:sp>
    </p:spTree>
    <p:extLst>
      <p:ext uri="{BB962C8B-B14F-4D97-AF65-F5344CB8AC3E}">
        <p14:creationId xmlns:p14="http://schemas.microsoft.com/office/powerpoint/2010/main" val="3088750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data practice</a:t>
            </a:r>
          </a:p>
        </p:txBody>
      </p:sp>
      <p:sp>
        <p:nvSpPr>
          <p:cNvPr id="4" name="Slide Number Placeholder 3"/>
          <p:cNvSpPr>
            <a:spLocks noGrp="1"/>
          </p:cNvSpPr>
          <p:nvPr>
            <p:ph type="sldNum" sz="quarter" idx="10"/>
          </p:nvPr>
        </p:nvSpPr>
        <p:spPr/>
        <p:txBody>
          <a:bodyPr/>
          <a:lstStyle/>
          <a:p>
            <a:fld id="{03B05A7B-0B3D-5342-87EA-AE22C601F6D1}" type="slidenum">
              <a:rPr lang="en-US" smtClean="0"/>
              <a:t>50</a:t>
            </a:fld>
            <a:endParaRPr lang="en-US"/>
          </a:p>
        </p:txBody>
      </p:sp>
    </p:spTree>
    <p:extLst>
      <p:ext uri="{BB962C8B-B14F-4D97-AF65-F5344CB8AC3E}">
        <p14:creationId xmlns:p14="http://schemas.microsoft.com/office/powerpoint/2010/main" val="1233153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Like the previous study, the data we used to answer this question was ESM.</a:t>
            </a:r>
          </a:p>
        </p:txBody>
      </p:sp>
      <p:sp>
        <p:nvSpPr>
          <p:cNvPr id="4" name="Slide Number Placeholder 3"/>
          <p:cNvSpPr>
            <a:spLocks noGrp="1"/>
          </p:cNvSpPr>
          <p:nvPr>
            <p:ph type="sldNum" sz="quarter" idx="10"/>
          </p:nvPr>
        </p:nvSpPr>
        <p:spPr/>
        <p:txBody>
          <a:bodyPr/>
          <a:lstStyle/>
          <a:p>
            <a:fld id="{03B05A7B-0B3D-5342-87EA-AE22C601F6D1}" type="slidenum">
              <a:rPr lang="en-US" smtClean="0"/>
              <a:t>51</a:t>
            </a:fld>
            <a:endParaRPr lang="en-US"/>
          </a:p>
        </p:txBody>
      </p:sp>
    </p:spTree>
    <p:extLst>
      <p:ext uri="{BB962C8B-B14F-4D97-AF65-F5344CB8AC3E}">
        <p14:creationId xmlns:p14="http://schemas.microsoft.com/office/powerpoint/2010/main" val="15578116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shorten </a:t>
            </a:r>
          </a:p>
        </p:txBody>
      </p:sp>
      <p:sp>
        <p:nvSpPr>
          <p:cNvPr id="4" name="Slide Number Placeholder 3"/>
          <p:cNvSpPr>
            <a:spLocks noGrp="1"/>
          </p:cNvSpPr>
          <p:nvPr>
            <p:ph type="sldNum" sz="quarter" idx="10"/>
          </p:nvPr>
        </p:nvSpPr>
        <p:spPr/>
        <p:txBody>
          <a:bodyPr/>
          <a:lstStyle/>
          <a:p>
            <a:fld id="{03B05A7B-0B3D-5342-87EA-AE22C601F6D1}" type="slidenum">
              <a:rPr lang="en-US" smtClean="0"/>
              <a:t>52</a:t>
            </a:fld>
            <a:endParaRPr lang="en-US"/>
          </a:p>
        </p:txBody>
      </p:sp>
    </p:spTree>
    <p:extLst>
      <p:ext uri="{BB962C8B-B14F-4D97-AF65-F5344CB8AC3E}">
        <p14:creationId xmlns:p14="http://schemas.microsoft.com/office/powerpoint/2010/main" val="13698807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0000"/>
                </a:solidFill>
                <a:latin typeface="HelveticaNeue" charset="0"/>
              </a:rPr>
              <a:t>define</a:t>
            </a:r>
            <a:r>
              <a:rPr lang="en-US" baseline="0" dirty="0" smtClean="0">
                <a:solidFill>
                  <a:srgbClr val="000000"/>
                </a:solidFill>
                <a:latin typeface="HelveticaNeue" charset="0"/>
              </a:rPr>
              <a:t> this better</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53</a:t>
            </a:fld>
            <a:endParaRPr lang="en-US"/>
          </a:p>
        </p:txBody>
      </p:sp>
    </p:spTree>
    <p:extLst>
      <p:ext uri="{BB962C8B-B14F-4D97-AF65-F5344CB8AC3E}">
        <p14:creationId xmlns:p14="http://schemas.microsoft.com/office/powerpoint/2010/main" val="1282939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smtClean="0">
              <a:solidFill>
                <a:srgbClr val="000000"/>
              </a:solidFill>
              <a:latin typeface="HelveticaNeue" charset="0"/>
            </a:endParaRPr>
          </a:p>
          <a:p>
            <a:pPr marL="0" indent="0">
              <a:buNone/>
            </a:pPr>
            <a:r>
              <a:rPr lang="en-US" dirty="0" smtClean="0">
                <a:solidFill>
                  <a:srgbClr val="000000"/>
                </a:solidFill>
                <a:latin typeface="HelveticaNeue" charset="0"/>
              </a:rPr>
              <a:t>Measures:</a:t>
            </a:r>
          </a:p>
          <a:p>
            <a:r>
              <a:rPr lang="en-US" dirty="0" smtClean="0">
                <a:solidFill>
                  <a:srgbClr val="000000"/>
                </a:solidFill>
                <a:latin typeface="HelveticaNeue" charset="0"/>
              </a:rPr>
              <a:t>ESM self-reports for cognitive, behavioral, and affective and perceptions of challenge and competence</a:t>
            </a:r>
          </a:p>
          <a:p>
            <a:r>
              <a:rPr lang="en-US" dirty="0" smtClean="0">
                <a:solidFill>
                  <a:srgbClr val="000000"/>
                </a:solidFill>
                <a:latin typeface="HelveticaNeue" charset="0"/>
              </a:rPr>
              <a:t>Video-recordings of activities</a:t>
            </a:r>
          </a:p>
          <a:p>
            <a:r>
              <a:rPr lang="en-US" dirty="0" smtClean="0">
                <a:solidFill>
                  <a:srgbClr val="000000"/>
                </a:solidFill>
                <a:latin typeface="HelveticaNeue" charset="0"/>
              </a:rPr>
              <a:t>Pre-program measures of interest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54</a:t>
            </a:fld>
            <a:endParaRPr lang="en-US"/>
          </a:p>
        </p:txBody>
      </p:sp>
    </p:spTree>
    <p:extLst>
      <p:ext uri="{BB962C8B-B14F-4D97-AF65-F5344CB8AC3E}">
        <p14:creationId xmlns:p14="http://schemas.microsoft.com/office/powerpoint/2010/main" val="11062102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Do whatever you did in Study one to present these</a:t>
            </a:r>
            <a:r>
              <a:rPr lang="en-US" baseline="0" dirty="0" smtClean="0"/>
              <a:t> profiles. (Breaking into 6 slides, and 7</a:t>
            </a:r>
            <a:r>
              <a:rPr lang="en-US" baseline="30000" dirty="0" smtClean="0"/>
              <a:t>th</a:t>
            </a:r>
            <a:r>
              <a:rPr lang="en-US" baseline="0" dirty="0" smtClean="0"/>
              <a:t> that puts them back together)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55</a:t>
            </a:fld>
            <a:endParaRPr lang="en-US"/>
          </a:p>
        </p:txBody>
      </p:sp>
    </p:spTree>
    <p:extLst>
      <p:ext uri="{BB962C8B-B14F-4D97-AF65-F5344CB8AC3E}">
        <p14:creationId xmlns:p14="http://schemas.microsoft.com/office/powerpoint/2010/main" val="580792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6</a:t>
            </a:fld>
            <a:endParaRPr lang="en-US"/>
          </a:p>
        </p:txBody>
      </p:sp>
    </p:spTree>
    <p:extLst>
      <p:ext uri="{BB962C8B-B14F-4D97-AF65-F5344CB8AC3E}">
        <p14:creationId xmlns:p14="http://schemas.microsoft.com/office/powerpoint/2010/main" val="9366660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56</a:t>
            </a:fld>
            <a:endParaRPr lang="en-US"/>
          </a:p>
        </p:txBody>
      </p:sp>
    </p:spTree>
    <p:extLst>
      <p:ext uri="{BB962C8B-B14F-4D97-AF65-F5344CB8AC3E}">
        <p14:creationId xmlns:p14="http://schemas.microsoft.com/office/powerpoint/2010/main" val="1193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57</a:t>
            </a:fld>
            <a:endParaRPr lang="en-US"/>
          </a:p>
        </p:txBody>
      </p:sp>
    </p:spTree>
    <p:extLst>
      <p:ext uri="{BB962C8B-B14F-4D97-AF65-F5344CB8AC3E}">
        <p14:creationId xmlns:p14="http://schemas.microsoft.com/office/powerpoint/2010/main" val="20407297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58</a:t>
            </a:fld>
            <a:endParaRPr lang="en-US"/>
          </a:p>
        </p:txBody>
      </p:sp>
    </p:spTree>
    <p:extLst>
      <p:ext uri="{BB962C8B-B14F-4D97-AF65-F5344CB8AC3E}">
        <p14:creationId xmlns:p14="http://schemas.microsoft.com/office/powerpoint/2010/main" val="1963016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59</a:t>
            </a:fld>
            <a:endParaRPr lang="en-US"/>
          </a:p>
        </p:txBody>
      </p:sp>
    </p:spTree>
    <p:extLst>
      <p:ext uri="{BB962C8B-B14F-4D97-AF65-F5344CB8AC3E}">
        <p14:creationId xmlns:p14="http://schemas.microsoft.com/office/powerpoint/2010/main" val="12056172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60</a:t>
            </a:fld>
            <a:endParaRPr lang="en-US"/>
          </a:p>
        </p:txBody>
      </p:sp>
    </p:spTree>
    <p:extLst>
      <p:ext uri="{BB962C8B-B14F-4D97-AF65-F5344CB8AC3E}">
        <p14:creationId xmlns:p14="http://schemas.microsoft.com/office/powerpoint/2010/main" val="4360196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61</a:t>
            </a:fld>
            <a:endParaRPr lang="en-US"/>
          </a:p>
        </p:txBody>
      </p:sp>
    </p:spTree>
    <p:extLst>
      <p:ext uri="{BB962C8B-B14F-4D97-AF65-F5344CB8AC3E}">
        <p14:creationId xmlns:p14="http://schemas.microsoft.com/office/powerpoint/2010/main" val="182282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Do whatever you did in Study one to present these</a:t>
            </a:r>
            <a:r>
              <a:rPr lang="en-US" baseline="0" dirty="0" smtClean="0"/>
              <a:t> profiles. (Breaking into 6 slides, and 7</a:t>
            </a:r>
            <a:r>
              <a:rPr lang="en-US" baseline="30000" dirty="0" smtClean="0"/>
              <a:t>th</a:t>
            </a:r>
            <a:r>
              <a:rPr lang="en-US" baseline="0" dirty="0" smtClean="0"/>
              <a:t> that puts them back together)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62</a:t>
            </a:fld>
            <a:endParaRPr lang="en-US"/>
          </a:p>
        </p:txBody>
      </p:sp>
    </p:spTree>
    <p:extLst>
      <p:ext uri="{BB962C8B-B14F-4D97-AF65-F5344CB8AC3E}">
        <p14:creationId xmlns:p14="http://schemas.microsoft.com/office/powerpoint/2010/main" val="1253354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REMAKE THIS GRAPH BY DATA PRACTICE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63</a:t>
            </a:fld>
            <a:endParaRPr lang="en-US"/>
          </a:p>
        </p:txBody>
      </p:sp>
    </p:spTree>
    <p:extLst>
      <p:ext uri="{BB962C8B-B14F-4D97-AF65-F5344CB8AC3E}">
        <p14:creationId xmlns:p14="http://schemas.microsoft.com/office/powerpoint/2010/main" val="13242476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6</a:t>
            </a:r>
            <a:r>
              <a:rPr lang="en-US" baseline="0" dirty="0" smtClean="0"/>
              <a:t> profiles, model 2, estimated in </a:t>
            </a:r>
            <a:r>
              <a:rPr lang="en-US" baseline="0" dirty="0" err="1" smtClean="0"/>
              <a:t>Mplus</a:t>
            </a:r>
            <a:r>
              <a:rPr lang="en-US" baseline="0" dirty="0" smtClean="0"/>
              <a:t> via </a:t>
            </a:r>
            <a:r>
              <a:rPr lang="en-US" baseline="0" dirty="0" err="1" smtClean="0"/>
              <a:t>tidyLPA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Change</a:t>
            </a:r>
            <a:r>
              <a:rPr lang="en-US" baseline="0" dirty="0" smtClean="0"/>
              <a:t> the order of the clustered variables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Need to name the profiles</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64</a:t>
            </a:fld>
            <a:endParaRPr lang="en-US"/>
          </a:p>
        </p:txBody>
      </p:sp>
    </p:spTree>
    <p:extLst>
      <p:ext uri="{BB962C8B-B14F-4D97-AF65-F5344CB8AC3E}">
        <p14:creationId xmlns:p14="http://schemas.microsoft.com/office/powerpoint/2010/main" val="16538356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Combine</a:t>
            </a:r>
            <a:r>
              <a:rPr lang="en-US" baseline="0" dirty="0" smtClean="0"/>
              <a:t> the three previous slides into to two.  Make clear statements that will impress the audience.  Aim to impress a 12</a:t>
            </a:r>
            <a:r>
              <a:rPr lang="en-US" baseline="30000" dirty="0" smtClean="0"/>
              <a:t>th</a:t>
            </a:r>
            <a:r>
              <a:rPr lang="en-US" baseline="0" dirty="0" smtClean="0"/>
              <a:t> grader.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65</a:t>
            </a:fld>
            <a:endParaRPr lang="en-US"/>
          </a:p>
        </p:txBody>
      </p:sp>
    </p:spTree>
    <p:extLst>
      <p:ext uri="{BB962C8B-B14F-4D97-AF65-F5344CB8AC3E}">
        <p14:creationId xmlns:p14="http://schemas.microsoft.com/office/powerpoint/2010/main" val="1181705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7</a:t>
            </a:fld>
            <a:endParaRPr lang="en-US"/>
          </a:p>
        </p:txBody>
      </p:sp>
    </p:spTree>
    <p:extLst>
      <p:ext uri="{BB962C8B-B14F-4D97-AF65-F5344CB8AC3E}">
        <p14:creationId xmlns:p14="http://schemas.microsoft.com/office/powerpoint/2010/main" val="10582642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Combine</a:t>
            </a:r>
            <a:r>
              <a:rPr lang="en-US" baseline="0" dirty="0" smtClean="0"/>
              <a:t> the three previous slides into to two.  Make clear statements that will impress the audience.  Aim to impress a 12</a:t>
            </a:r>
            <a:r>
              <a:rPr lang="en-US" baseline="30000" dirty="0" smtClean="0"/>
              <a:t>th</a:t>
            </a:r>
            <a:r>
              <a:rPr lang="en-US" baseline="0" dirty="0" smtClean="0"/>
              <a:t> grader.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66</a:t>
            </a:fld>
            <a:endParaRPr lang="en-US"/>
          </a:p>
        </p:txBody>
      </p:sp>
    </p:spTree>
    <p:extLst>
      <p:ext uri="{BB962C8B-B14F-4D97-AF65-F5344CB8AC3E}">
        <p14:creationId xmlns:p14="http://schemas.microsoft.com/office/powerpoint/2010/main" val="8686563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69</a:t>
            </a:fld>
            <a:endParaRPr lang="en-US"/>
          </a:p>
        </p:txBody>
      </p:sp>
    </p:spTree>
    <p:extLst>
      <p:ext uri="{BB962C8B-B14F-4D97-AF65-F5344CB8AC3E}">
        <p14:creationId xmlns:p14="http://schemas.microsoft.com/office/powerpoint/2010/main" val="13709422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71</a:t>
            </a:fld>
            <a:endParaRPr lang="en-US"/>
          </a:p>
        </p:txBody>
      </p:sp>
    </p:spTree>
    <p:extLst>
      <p:ext uri="{BB962C8B-B14F-4D97-AF65-F5344CB8AC3E}">
        <p14:creationId xmlns:p14="http://schemas.microsoft.com/office/powerpoint/2010/main" val="1416674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72</a:t>
            </a:fld>
            <a:endParaRPr lang="en-US"/>
          </a:p>
        </p:txBody>
      </p:sp>
    </p:spTree>
    <p:extLst>
      <p:ext uri="{BB962C8B-B14F-4D97-AF65-F5344CB8AC3E}">
        <p14:creationId xmlns:p14="http://schemas.microsoft.com/office/powerpoint/2010/main" val="1524794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HelveticaNeue" charset="0"/>
              </a:rPr>
              <a:t>Explore how work with in mathematics and engineering classes allows learners to more deeply engage in science as part of a positive “feedback loop”</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73</a:t>
            </a:fld>
            <a:endParaRPr lang="en-US"/>
          </a:p>
        </p:txBody>
      </p:sp>
    </p:spTree>
    <p:extLst>
      <p:ext uri="{BB962C8B-B14F-4D97-AF65-F5344CB8AC3E}">
        <p14:creationId xmlns:p14="http://schemas.microsoft.com/office/powerpoint/2010/main" val="13019422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HelveticaNeue" charset="0"/>
              </a:rPr>
              <a:t>Explore how work with in mathematics and engineering classes allows learners to more deeply engage in science as part of a positive “feedback loop”</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74</a:t>
            </a:fld>
            <a:endParaRPr lang="en-US"/>
          </a:p>
        </p:txBody>
      </p:sp>
    </p:spTree>
    <p:extLst>
      <p:ext uri="{BB962C8B-B14F-4D97-AF65-F5344CB8AC3E}">
        <p14:creationId xmlns:p14="http://schemas.microsoft.com/office/powerpoint/2010/main" val="4434508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Collaborator</a:t>
            </a:r>
            <a:r>
              <a:rPr lang="en-US" baseline="0" dirty="0" smtClean="0"/>
              <a:t> and leader in </a:t>
            </a:r>
            <a:r>
              <a:rPr lang="en-US" baseline="0" dirty="0" err="1" smtClean="0"/>
              <a:t>ed</a:t>
            </a:r>
            <a:r>
              <a:rPr lang="en-US" baseline="0" dirty="0" smtClean="0"/>
              <a:t> tech, science </a:t>
            </a:r>
            <a:r>
              <a:rPr lang="en-US" baseline="0" dirty="0" err="1" smtClean="0"/>
              <a:t>ed</a:t>
            </a:r>
            <a:r>
              <a:rPr lang="en-US" baseline="0" dirty="0" smtClean="0"/>
              <a:t>, and STEM </a:t>
            </a:r>
            <a:r>
              <a:rPr lang="en-US" baseline="0" dirty="0" err="1" smtClean="0"/>
              <a:t>ed</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Leadership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Online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Mention that you did teach </a:t>
            </a:r>
            <a:r>
              <a:rPr lang="mr-IN" baseline="0" dirty="0" smtClean="0"/>
              <a:t>–</a:t>
            </a:r>
            <a:r>
              <a:rPr lang="en-US" baseline="0" dirty="0" smtClean="0"/>
              <a:t> HS level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Things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My work with teachers will inform my methods classes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75</a:t>
            </a:fld>
            <a:endParaRPr lang="en-US"/>
          </a:p>
        </p:txBody>
      </p:sp>
    </p:spTree>
    <p:extLst>
      <p:ext uri="{BB962C8B-B14F-4D97-AF65-F5344CB8AC3E}">
        <p14:creationId xmlns:p14="http://schemas.microsoft.com/office/powerpoint/2010/main" val="9923261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p:txBody>
      </p:sp>
      <p:sp>
        <p:nvSpPr>
          <p:cNvPr id="4" name="Slide Number Placeholder 3"/>
          <p:cNvSpPr>
            <a:spLocks noGrp="1"/>
          </p:cNvSpPr>
          <p:nvPr>
            <p:ph type="sldNum" sz="quarter" idx="10"/>
          </p:nvPr>
        </p:nvSpPr>
        <p:spPr/>
        <p:txBody>
          <a:bodyPr/>
          <a:lstStyle/>
          <a:p>
            <a:fld id="{03B05A7B-0B3D-5342-87EA-AE22C601F6D1}" type="slidenum">
              <a:rPr lang="en-US" smtClean="0"/>
              <a:t>76</a:t>
            </a:fld>
            <a:endParaRPr lang="en-US"/>
          </a:p>
        </p:txBody>
      </p:sp>
    </p:spTree>
    <p:extLst>
      <p:ext uri="{BB962C8B-B14F-4D97-AF65-F5344CB8AC3E}">
        <p14:creationId xmlns:p14="http://schemas.microsoft.com/office/powerpoint/2010/main" val="2695000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p:txBody>
      </p:sp>
      <p:sp>
        <p:nvSpPr>
          <p:cNvPr id="4" name="Slide Number Placeholder 3"/>
          <p:cNvSpPr>
            <a:spLocks noGrp="1"/>
          </p:cNvSpPr>
          <p:nvPr>
            <p:ph type="sldNum" sz="quarter" idx="10"/>
          </p:nvPr>
        </p:nvSpPr>
        <p:spPr/>
        <p:txBody>
          <a:bodyPr/>
          <a:lstStyle/>
          <a:p>
            <a:fld id="{03B05A7B-0B3D-5342-87EA-AE22C601F6D1}" type="slidenum">
              <a:rPr lang="en-US" smtClean="0"/>
              <a:t>77</a:t>
            </a:fld>
            <a:endParaRPr lang="en-US"/>
          </a:p>
        </p:txBody>
      </p:sp>
    </p:spTree>
    <p:extLst>
      <p:ext uri="{BB962C8B-B14F-4D97-AF65-F5344CB8AC3E}">
        <p14:creationId xmlns:p14="http://schemas.microsoft.com/office/powerpoint/2010/main" val="721814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8</a:t>
            </a:fld>
            <a:endParaRPr lang="en-US"/>
          </a:p>
        </p:txBody>
      </p:sp>
    </p:spTree>
    <p:extLst>
      <p:ext uri="{BB962C8B-B14F-4D97-AF65-F5344CB8AC3E}">
        <p14:creationId xmlns:p14="http://schemas.microsoft.com/office/powerpoint/2010/main" val="400628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11</a:t>
            </a:fld>
            <a:endParaRPr lang="en-US"/>
          </a:p>
        </p:txBody>
      </p:sp>
    </p:spTree>
    <p:extLst>
      <p:ext uri="{BB962C8B-B14F-4D97-AF65-F5344CB8AC3E}">
        <p14:creationId xmlns:p14="http://schemas.microsoft.com/office/powerpoint/2010/main" val="1003067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 to this - engaging in scientific practices</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14</a:t>
            </a:fld>
            <a:endParaRPr lang="en-US"/>
          </a:p>
        </p:txBody>
      </p:sp>
    </p:spTree>
    <p:extLst>
      <p:ext uri="{BB962C8B-B14F-4D97-AF65-F5344CB8AC3E}">
        <p14:creationId xmlns:p14="http://schemas.microsoft.com/office/powerpoint/2010/main" val="2005052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15</a:t>
            </a:fld>
            <a:endParaRPr lang="en-US"/>
          </a:p>
        </p:txBody>
      </p:sp>
    </p:spTree>
    <p:extLst>
      <p:ext uri="{BB962C8B-B14F-4D97-AF65-F5344CB8AC3E}">
        <p14:creationId xmlns:p14="http://schemas.microsoft.com/office/powerpoint/2010/main" val="318386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DC60CD-B33B-9A49-A8B3-F0E039A44BFE}"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
        <p:nvSpPr>
          <p:cNvPr id="7" name="TextBox 6"/>
          <p:cNvSpPr txBox="1"/>
          <p:nvPr userDrawn="1"/>
        </p:nvSpPr>
        <p:spPr>
          <a:xfrm>
            <a:off x="135172" y="159026"/>
            <a:ext cx="184731" cy="369332"/>
          </a:xfrm>
          <a:prstGeom prst="rect">
            <a:avLst/>
          </a:prstGeom>
          <a:noFill/>
        </p:spPr>
        <p:txBody>
          <a:bodyPr wrap="none" rtlCol="0">
            <a:spAutoFit/>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C60CD-B33B-9A49-A8B3-F0E039A44BFE}"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C60CD-B33B-9A49-A8B3-F0E039A44BFE}"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C60CD-B33B-9A49-A8B3-F0E039A44BFE}" type="datetimeFigureOut">
              <a:rPr lang="en-US" smtClean="0"/>
              <a:t>1/23/18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5AD495-2116-384A-A10B-D2E504D1FB66}"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49DC60CD-B33B-9A49-A8B3-F0E039A44BFE}" type="datetimeFigureOut">
              <a:rPr lang="en-US" smtClean="0"/>
              <a:t>1/23/18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C60CD-B33B-9A49-A8B3-F0E039A44BFE}" type="datetimeFigureOut">
              <a:rPr lang="en-US" smtClean="0"/>
              <a:t>1/23/18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C60CD-B33B-9A49-A8B3-F0E039A44BFE}"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C60CD-B33B-9A49-A8B3-F0E039A44BFE}"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49DC60CD-B33B-9A49-A8B3-F0E039A44BFE}" type="datetimeFigureOut">
              <a:rPr lang="en-US" smtClean="0"/>
              <a:t>1/23/18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735AD495-2116-384A-A10B-D2E504D1FB66}" type="slidenum">
              <a:rPr lang="en-US" smtClean="0"/>
              <a:t>‹#›</a:t>
            </a:fld>
            <a:endParaRPr lang="en-US"/>
          </a:p>
        </p:txBody>
      </p:sp>
      <p:graphicFrame>
        <p:nvGraphicFramePr>
          <p:cNvPr id="9" name="Table 8"/>
          <p:cNvGraphicFramePr>
            <a:graphicFrameLocks noGrp="1"/>
          </p:cNvGraphicFramePr>
          <p:nvPr userDrawn="1">
            <p:extLst>
              <p:ext uri="{D42A27DB-BD31-4B8C-83A1-F6EECF244321}">
                <p14:modId xmlns:p14="http://schemas.microsoft.com/office/powerpoint/2010/main" val="126054682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1"/>
          </a:solidFill>
          <a:latin typeface="Helvetica Neue" charset="0"/>
          <a:ea typeface="Helvetica Neue" charset="0"/>
          <a:cs typeface="Helvetica Neue" charset="0"/>
        </a:defRPr>
      </a:lvl1pPr>
    </p:titleStyle>
    <p:bodyStyle>
      <a:lvl1pPr marL="182880" indent="-182880" algn="l" defTabSz="914400" rtl="0" eaLnBrk="1" latinLnBrk="0" hangingPunct="1">
        <a:spcBef>
          <a:spcPct val="20000"/>
        </a:spcBef>
        <a:buClr>
          <a:schemeClr val="tx1"/>
        </a:buClr>
        <a:buSzPct val="85000"/>
        <a:buFont typeface="Arial" pitchFamily="34" charset="0"/>
        <a:buChar char="•"/>
        <a:defRPr sz="2400" kern="1200">
          <a:solidFill>
            <a:schemeClr val="tx1"/>
          </a:solidFill>
          <a:latin typeface="Helvetica Neue" charset="0"/>
          <a:ea typeface="Helvetica Neue" charset="0"/>
          <a:cs typeface="Helvetica Neue" charset="0"/>
        </a:defRPr>
      </a:lvl1pPr>
      <a:lvl2pPr marL="457200" indent="-182880" algn="l" defTabSz="914400" rtl="0" eaLnBrk="1" latinLnBrk="0" hangingPunct="1">
        <a:spcBef>
          <a:spcPct val="20000"/>
        </a:spcBef>
        <a:buClr>
          <a:schemeClr val="tx1"/>
        </a:buClr>
        <a:buSzPct val="85000"/>
        <a:buFont typeface="Arial" pitchFamily="34" charset="0"/>
        <a:buChar char="•"/>
        <a:defRPr sz="2000" kern="1200">
          <a:solidFill>
            <a:schemeClr val="tx1"/>
          </a:solidFill>
          <a:latin typeface="Helvetica Neue" charset="0"/>
          <a:ea typeface="Helvetica Neue" charset="0"/>
          <a:cs typeface="Helvetica Neue" charset="0"/>
        </a:defRPr>
      </a:lvl2pPr>
      <a:lvl3pPr marL="731520" indent="-182880" algn="l" defTabSz="914400" rtl="0" eaLnBrk="1" latinLnBrk="0" hangingPunct="1">
        <a:spcBef>
          <a:spcPct val="20000"/>
        </a:spcBef>
        <a:buClr>
          <a:schemeClr val="tx1"/>
        </a:buClr>
        <a:buSzPct val="90000"/>
        <a:buFont typeface="Arial" pitchFamily="34" charset="0"/>
        <a:buChar char="•"/>
        <a:defRPr sz="1800" kern="1200">
          <a:solidFill>
            <a:schemeClr val="tx1"/>
          </a:solidFill>
          <a:latin typeface="Helvetica Neue" charset="0"/>
          <a:ea typeface="Helvetica Neue" charset="0"/>
          <a:cs typeface="Helvetica Neue" charset="0"/>
        </a:defRPr>
      </a:lvl3pPr>
      <a:lvl4pPr marL="1005840" indent="-182880" algn="l" defTabSz="914400" rtl="0" eaLnBrk="1" latinLnBrk="0" hangingPunct="1">
        <a:spcBef>
          <a:spcPct val="20000"/>
        </a:spcBef>
        <a:buClr>
          <a:schemeClr val="tx1"/>
        </a:buClr>
        <a:buFont typeface="Arial" pitchFamily="34" charset="0"/>
        <a:buChar char="•"/>
        <a:defRPr sz="1600" kern="1200">
          <a:solidFill>
            <a:schemeClr val="tx1"/>
          </a:solidFill>
          <a:latin typeface="Helvetica Neue" charset="0"/>
          <a:ea typeface="Helvetica Neue" charset="0"/>
          <a:cs typeface="Helvetica Neue" charset="0"/>
        </a:defRPr>
      </a:lvl4pPr>
      <a:lvl5pPr marL="1188720" indent="-137160" algn="l" defTabSz="914400" rtl="0" eaLnBrk="1" latinLnBrk="0" hangingPunct="1">
        <a:spcBef>
          <a:spcPct val="20000"/>
        </a:spcBef>
        <a:buClr>
          <a:schemeClr val="tx1"/>
        </a:buClr>
        <a:buSzPct val="100000"/>
        <a:buFont typeface="Arial" pitchFamily="34" charset="0"/>
        <a:buChar char="•"/>
        <a:defRPr sz="1400" kern="1200" baseline="0">
          <a:solidFill>
            <a:schemeClr val="tx1"/>
          </a:solidFill>
          <a:latin typeface="Helvetica Neue" charset="0"/>
          <a:ea typeface="Helvetica Neue" charset="0"/>
          <a:cs typeface="Helvetica Neue"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comments" Target="../comments/commen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omments" Target="../comments/commen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comments" Target="../comments/commen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76.xml.rels><?xml version="1.0" encoding="UTF-8" standalone="yes"?>
<Relationships xmlns="http://schemas.openxmlformats.org/package/2006/relationships"><Relationship Id="rId3" Type="http://schemas.openxmlformats.org/officeDocument/2006/relationships/hyperlink" Target="mailto:jrosen@msu.edu)" TargetMode="External"/><Relationship Id="rId4" Type="http://schemas.openxmlformats.org/officeDocument/2006/relationships/hyperlink" Target="http://jmichaelrosenberg.com/" TargetMode="External"/><Relationship Id="rId5" Type="http://schemas.openxmlformats.org/officeDocument/2006/relationships/hyperlink" Target="http://twitter.com/jrosenberg6432" TargetMode="External"/><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35997" y="3262247"/>
            <a:ext cx="8214744" cy="369332"/>
          </a:xfrm>
          <a:prstGeom prst="rect">
            <a:avLst/>
          </a:prstGeom>
          <a:solidFill>
            <a:schemeClr val="bg1"/>
          </a:solidFill>
        </p:spPr>
        <p:txBody>
          <a:bodyPr wrap="square" rtlCol="0">
            <a:spAutoFit/>
          </a:bodyPr>
          <a:lstStyle/>
          <a:p>
            <a:endParaRPr lang="en-US" dirty="0"/>
          </a:p>
        </p:txBody>
      </p:sp>
      <p:sp>
        <p:nvSpPr>
          <p:cNvPr id="3" name="Subtitle 2"/>
          <p:cNvSpPr>
            <a:spLocks noGrp="1"/>
          </p:cNvSpPr>
          <p:nvPr>
            <p:ph type="subTitle" idx="1"/>
          </p:nvPr>
        </p:nvSpPr>
        <p:spPr>
          <a:xfrm>
            <a:off x="224652" y="4188558"/>
            <a:ext cx="8688469" cy="2433884"/>
          </a:xfrm>
          <a:ln>
            <a:noFill/>
          </a:ln>
        </p:spPr>
        <p:txBody>
          <a:bodyPr>
            <a:normAutofit/>
          </a:bodyPr>
          <a:lstStyle/>
          <a:p>
            <a:r>
              <a:rPr lang="en-US" dirty="0" smtClean="0">
                <a:solidFill>
                  <a:schemeClr val="tx1"/>
                </a:solidFill>
                <a:latin typeface="Helvetica Neue" charset="0"/>
                <a:ea typeface="Helvetica Neue" charset="0"/>
                <a:cs typeface="Helvetica Neue" charset="0"/>
              </a:rPr>
              <a:t>Joshua M. Rosenberg, Doctoral Candidate</a:t>
            </a:r>
          </a:p>
          <a:p>
            <a:r>
              <a:rPr lang="en-US" dirty="0" smtClean="0">
                <a:solidFill>
                  <a:schemeClr val="tx1"/>
                </a:solidFill>
                <a:latin typeface="Helvetica Neue" charset="0"/>
                <a:ea typeface="Helvetica Neue" charset="0"/>
                <a:cs typeface="Helvetica Neue" charset="0"/>
              </a:rPr>
              <a:t>Michigan State University</a:t>
            </a:r>
          </a:p>
          <a:p>
            <a:endParaRPr lang="en-US" dirty="0">
              <a:solidFill>
                <a:schemeClr val="tx1"/>
              </a:solidFill>
              <a:latin typeface="Helvetica Neue" charset="0"/>
              <a:ea typeface="Helvetica Neue" charset="0"/>
              <a:cs typeface="Helvetica Neue" charset="0"/>
            </a:endParaRPr>
          </a:p>
          <a:p>
            <a:r>
              <a:rPr lang="en-US" sz="1800" dirty="0" smtClean="0">
                <a:solidFill>
                  <a:schemeClr val="tx1"/>
                </a:solidFill>
                <a:latin typeface="Helvetica Neue" charset="0"/>
                <a:ea typeface="Helvetica Neue" charset="0"/>
                <a:cs typeface="Helvetica Neue" charset="0"/>
              </a:rPr>
              <a:t>January 24th, 2018</a:t>
            </a:r>
          </a:p>
          <a:p>
            <a:r>
              <a:rPr lang="en-US" sz="1800" dirty="0" smtClean="0">
                <a:solidFill>
                  <a:schemeClr val="tx1"/>
                </a:solidFill>
                <a:latin typeface="Helvetica Neue" charset="0"/>
                <a:ea typeface="Helvetica Neue" charset="0"/>
                <a:cs typeface="Helvetica Neue" charset="0"/>
              </a:rPr>
              <a:t>University of Tennessee, Knoxville</a:t>
            </a:r>
          </a:p>
          <a:p>
            <a:r>
              <a:rPr lang="en-US" sz="1800" dirty="0">
                <a:solidFill>
                  <a:schemeClr val="tx1"/>
                </a:solidFill>
                <a:latin typeface="Helvetica Neue" charset="0"/>
                <a:ea typeface="Helvetica Neue" charset="0"/>
                <a:cs typeface="Helvetica Neue" charset="0"/>
              </a:rPr>
              <a:t>Department of Theory and Practice of Teacher Education </a:t>
            </a:r>
          </a:p>
        </p:txBody>
      </p:sp>
      <p:sp>
        <p:nvSpPr>
          <p:cNvPr id="12" name="Rectangle 11"/>
          <p:cNvSpPr/>
          <p:nvPr/>
        </p:nvSpPr>
        <p:spPr>
          <a:xfrm>
            <a:off x="-6226" y="5209962"/>
            <a:ext cx="7624265" cy="102223"/>
          </a:xfrm>
          <a:prstGeom prst="rect">
            <a:avLst/>
          </a:prstGeom>
          <a:solidFill>
            <a:srgbClr val="1845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689B9"/>
              </a:solidFill>
            </a:endParaRPr>
          </a:p>
        </p:txBody>
      </p:sp>
      <p:sp>
        <p:nvSpPr>
          <p:cNvPr id="13" name="Rectangle 12"/>
          <p:cNvSpPr/>
          <p:nvPr/>
        </p:nvSpPr>
        <p:spPr>
          <a:xfrm>
            <a:off x="0" y="360464"/>
            <a:ext cx="9144000" cy="1107470"/>
          </a:xfrm>
          <a:prstGeom prst="rect">
            <a:avLst/>
          </a:prstGeom>
          <a:solidFill>
            <a:srgbClr val="1845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18453B"/>
              </a:solidFill>
            </a:endParaRPr>
          </a:p>
        </p:txBody>
      </p:sp>
      <p:sp>
        <p:nvSpPr>
          <p:cNvPr id="28" name="TextBox 27"/>
          <p:cNvSpPr txBox="1"/>
          <p:nvPr/>
        </p:nvSpPr>
        <p:spPr>
          <a:xfrm>
            <a:off x="0" y="2251698"/>
            <a:ext cx="9172662" cy="369332"/>
          </a:xfrm>
          <a:prstGeom prst="rect">
            <a:avLst/>
          </a:prstGeom>
          <a:solidFill>
            <a:schemeClr val="bg1"/>
          </a:solidFill>
        </p:spPr>
        <p:txBody>
          <a:bodyPr wrap="square" rtlCol="0">
            <a:spAutoFit/>
          </a:bodyPr>
          <a:lstStyle/>
          <a:p>
            <a:endParaRPr lang="en-US" dirty="0"/>
          </a:p>
        </p:txBody>
      </p:sp>
      <p:sp>
        <p:nvSpPr>
          <p:cNvPr id="2" name="Title 1"/>
          <p:cNvSpPr>
            <a:spLocks noGrp="1"/>
          </p:cNvSpPr>
          <p:nvPr>
            <p:ph type="ctrTitle"/>
          </p:nvPr>
        </p:nvSpPr>
        <p:spPr>
          <a:xfrm>
            <a:off x="-6227" y="2191550"/>
            <a:ext cx="9150226" cy="1213244"/>
          </a:xfrm>
        </p:spPr>
        <p:txBody>
          <a:bodyPr>
            <a:normAutofit fontScale="90000"/>
          </a:bodyPr>
          <a:lstStyle/>
          <a:p>
            <a:pPr algn="ctr"/>
            <a:r>
              <a:rPr lang="en-US" sz="3600" dirty="0">
                <a:solidFill>
                  <a:srgbClr val="000000"/>
                </a:solidFill>
              </a:rPr>
              <a:t>Thinking of and with data: </a:t>
            </a:r>
            <a:r>
              <a:rPr lang="en-US" sz="3600" dirty="0" smtClean="0">
                <a:solidFill>
                  <a:srgbClr val="000000"/>
                </a:solidFill>
              </a:rPr>
              <a:t>How </a:t>
            </a:r>
            <a:r>
              <a:rPr lang="en-US" sz="3600" dirty="0">
                <a:solidFill>
                  <a:srgbClr val="000000"/>
                </a:solidFill>
              </a:rPr>
              <a:t>students and teachers (and researchers) </a:t>
            </a:r>
            <a:r>
              <a:rPr lang="en-US" sz="3600" dirty="0" smtClean="0">
                <a:solidFill>
                  <a:srgbClr val="000000"/>
                </a:solidFill>
              </a:rPr>
              <a:t>use </a:t>
            </a:r>
            <a:r>
              <a:rPr lang="en-US" sz="3600" dirty="0">
                <a:solidFill>
                  <a:srgbClr val="000000"/>
                </a:solidFill>
              </a:rPr>
              <a:t>data in </a:t>
            </a:r>
            <a:r>
              <a:rPr lang="en-US" sz="3600" dirty="0" smtClean="0">
                <a:solidFill>
                  <a:srgbClr val="000000"/>
                </a:solidFill>
              </a:rPr>
              <a:t>STEM </a:t>
            </a:r>
            <a:r>
              <a:rPr lang="en-US" sz="3600" dirty="0">
                <a:solidFill>
                  <a:srgbClr val="000000"/>
                </a:solidFill>
              </a:rPr>
              <a:t>education</a:t>
            </a:r>
            <a:endParaRPr lang="en-US" sz="3600" dirty="0"/>
          </a:p>
        </p:txBody>
      </p:sp>
      <p:graphicFrame>
        <p:nvGraphicFramePr>
          <p:cNvPr id="10" name="Table 9"/>
          <p:cNvGraphicFramePr>
            <a:graphicFrameLocks noGrp="1"/>
          </p:cNvGraphicFramePr>
          <p:nvPr>
            <p:extLst>
              <p:ext uri="{D42A27DB-BD31-4B8C-83A1-F6EECF244321}">
                <p14:modId xmlns:p14="http://schemas.microsoft.com/office/powerpoint/2010/main" val="99080634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678811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pPr marL="0" indent="0">
              <a:buNone/>
            </a:pPr>
            <a:r>
              <a:rPr lang="en-US" sz="2800" dirty="0" smtClean="0"/>
              <a:t>Students’ work with data</a:t>
            </a:r>
          </a:p>
          <a:p>
            <a:pPr marL="0" indent="0">
              <a:buNone/>
            </a:pPr>
            <a:endParaRPr lang="en-US" sz="2800" dirty="0" smtClean="0"/>
          </a:p>
          <a:p>
            <a:pPr marL="0" indent="0">
              <a:buNone/>
            </a:pPr>
            <a:r>
              <a:rPr lang="en-US" sz="2800" dirty="0" smtClean="0"/>
              <a:t>Teachers’ support for work with data</a:t>
            </a:r>
          </a:p>
          <a:p>
            <a:pPr marL="0" indent="0">
              <a:buNone/>
            </a:pPr>
            <a:endParaRPr lang="en-US" sz="2800" dirty="0" smtClean="0"/>
          </a:p>
          <a:p>
            <a:pPr marL="0" indent="0">
              <a:buNone/>
            </a:pPr>
            <a:r>
              <a:rPr lang="en-US" sz="2800" dirty="0"/>
              <a:t>Researchers studying work with data</a:t>
            </a:r>
            <a:endParaRPr lang="en-US" sz="2800" dirty="0" smtClean="0"/>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441720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Questions about students’ work with data </a:t>
            </a:r>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extLst>
              <p:ext uri="{D42A27DB-BD31-4B8C-83A1-F6EECF244321}">
                <p14:modId xmlns:p14="http://schemas.microsoft.com/office/powerpoint/2010/main" val="1652079782"/>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ext uri="{D42A27DB-BD31-4B8C-83A1-F6EECF244321}">
                <p14:modId xmlns:p14="http://schemas.microsoft.com/office/powerpoint/2010/main" val="170265555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TextBox 8"/>
          <p:cNvSpPr txBox="1"/>
          <p:nvPr/>
        </p:nvSpPr>
        <p:spPr>
          <a:xfrm>
            <a:off x="208311" y="1485489"/>
            <a:ext cx="1954060" cy="1631216"/>
          </a:xfrm>
          <a:prstGeom prst="rect">
            <a:avLst/>
          </a:prstGeom>
          <a:noFill/>
        </p:spPr>
        <p:txBody>
          <a:bodyPr wrap="square" rtlCol="0">
            <a:spAutoFit/>
          </a:bodyPr>
          <a:lstStyle/>
          <a:p>
            <a:pPr algn="ctr"/>
            <a:r>
              <a:rPr lang="en-US" sz="2000" i="1" dirty="0" smtClean="0">
                <a:latin typeface="Helvetica Neue" charset="0"/>
                <a:ea typeface="Helvetica Neue" charset="0"/>
                <a:cs typeface="Helvetica Neue" charset="0"/>
              </a:rPr>
              <a:t>Researchers’ design </a:t>
            </a:r>
            <a:r>
              <a:rPr lang="en-US" sz="2000" i="1" dirty="0">
                <a:latin typeface="Helvetica Neue" charset="0"/>
                <a:ea typeface="Helvetica Neue" charset="0"/>
                <a:cs typeface="Helvetica Neue" charset="0"/>
              </a:rPr>
              <a:t>and development of contexts </a:t>
            </a:r>
            <a:r>
              <a:rPr lang="en-US" sz="2000" i="1" dirty="0" smtClean="0">
                <a:latin typeface="Helvetica Neue" charset="0"/>
                <a:ea typeface="Helvetica Neue" charset="0"/>
                <a:cs typeface="Helvetica Neue" charset="0"/>
              </a:rPr>
              <a:t>for </a:t>
            </a:r>
            <a:r>
              <a:rPr lang="en-US" sz="2000" i="1" dirty="0">
                <a:latin typeface="Helvetica Neue" charset="0"/>
                <a:ea typeface="Helvetica Neue" charset="0"/>
                <a:cs typeface="Helvetica Neue" charset="0"/>
              </a:rPr>
              <a:t>work with data </a:t>
            </a:r>
          </a:p>
        </p:txBody>
      </p:sp>
    </p:spTree>
    <p:extLst>
      <p:ext uri="{BB962C8B-B14F-4D97-AF65-F5344CB8AC3E}">
        <p14:creationId xmlns:p14="http://schemas.microsoft.com/office/powerpoint/2010/main" val="14467074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Questions about students’ work with data </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How do students work with data as described in the </a:t>
            </a:r>
            <a:r>
              <a:rPr lang="en-US" i="1" dirty="0" smtClean="0"/>
              <a:t>Next Generation Science Standards</a:t>
            </a:r>
            <a:r>
              <a:rPr lang="en-US" dirty="0" smtClean="0"/>
              <a:t>?</a:t>
            </a:r>
          </a:p>
          <a:p>
            <a:endParaRPr lang="en-US" dirty="0" smtClean="0"/>
          </a:p>
          <a:p>
            <a:r>
              <a:rPr lang="en-US" dirty="0" smtClean="0"/>
              <a:t>How do students engage in work with data?</a:t>
            </a:r>
          </a:p>
          <a:p>
            <a:endParaRPr lang="en-US" dirty="0" smtClean="0"/>
          </a:p>
          <a:p>
            <a:r>
              <a:rPr lang="en-US" dirty="0" smtClean="0"/>
              <a:t>How can students use new sources of data?</a:t>
            </a:r>
          </a:p>
        </p:txBody>
      </p:sp>
      <p:graphicFrame>
        <p:nvGraphicFramePr>
          <p:cNvPr id="7" name="Table 6"/>
          <p:cNvGraphicFramePr>
            <a:graphicFrameLocks noGrp="1"/>
          </p:cNvGraphicFramePr>
          <p:nvPr>
            <p:extLst>
              <p:ext uri="{D42A27DB-BD31-4B8C-83A1-F6EECF244321}">
                <p14:modId xmlns:p14="http://schemas.microsoft.com/office/powerpoint/2010/main" val="116694304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283913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Students’ use of simulations</a:t>
            </a:r>
            <a:endParaRPr lang="en-US" dirty="0"/>
          </a:p>
        </p:txBody>
      </p:sp>
      <p:sp>
        <p:nvSpPr>
          <p:cNvPr id="3" name="Content Placeholder 2"/>
          <p:cNvSpPr>
            <a:spLocks noGrp="1"/>
          </p:cNvSpPr>
          <p:nvPr>
            <p:ph idx="1"/>
          </p:nvPr>
        </p:nvSpPr>
        <p:spPr>
          <a:xfrm>
            <a:off x="457201" y="1600200"/>
            <a:ext cx="4078964" cy="4876800"/>
          </a:xfrm>
        </p:spPr>
        <p:txBody>
          <a:bodyPr anchor="ctr">
            <a:normAutofit/>
          </a:bodyPr>
          <a:lstStyle/>
          <a:p>
            <a:r>
              <a:rPr lang="en-US" sz="2000" i="1" dirty="0" smtClean="0"/>
              <a:t>How </a:t>
            </a:r>
            <a:r>
              <a:rPr lang="en-US" sz="2000" i="1" dirty="0" smtClean="0"/>
              <a:t>can HS students </a:t>
            </a:r>
            <a:r>
              <a:rPr lang="en-US" sz="2000" i="1" dirty="0" smtClean="0"/>
              <a:t>use new sources of data as part of their science </a:t>
            </a:r>
            <a:r>
              <a:rPr lang="en-US" sz="2000" i="1" dirty="0" smtClean="0"/>
              <a:t>learning in online classes?</a:t>
            </a:r>
            <a:endParaRPr lang="en-US" sz="2000" i="1" dirty="0" smtClean="0"/>
          </a:p>
          <a:p>
            <a:endParaRPr lang="en-US" sz="2000" dirty="0" smtClean="0">
              <a:solidFill>
                <a:srgbClr val="000000"/>
              </a:solidFill>
              <a:latin typeface="HelveticaNeue" charset="0"/>
            </a:endParaRPr>
          </a:p>
          <a:p>
            <a:r>
              <a:rPr lang="en-US" sz="2000" dirty="0" smtClean="0">
                <a:solidFill>
                  <a:srgbClr val="000000"/>
                </a:solidFill>
                <a:latin typeface="HelveticaNeue" charset="0"/>
              </a:rPr>
              <a:t>Design a simulation and activities focused on work with </a:t>
            </a:r>
            <a:r>
              <a:rPr lang="en-US" sz="2000" dirty="0" smtClean="0">
                <a:solidFill>
                  <a:srgbClr val="000000"/>
                </a:solidFill>
                <a:latin typeface="HelveticaNeue" charset="0"/>
              </a:rPr>
              <a:t>data</a:t>
            </a:r>
          </a:p>
          <a:p>
            <a:endParaRPr lang="en-US" sz="2000" dirty="0" smtClean="0"/>
          </a:p>
          <a:p>
            <a:r>
              <a:rPr lang="en-US" sz="2000" dirty="0" smtClean="0"/>
              <a:t>Students were able to wrangle and model complex data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164" y="2768252"/>
            <a:ext cx="4607836" cy="2467628"/>
          </a:xfrm>
          <a:prstGeom prst="rect">
            <a:avLst/>
          </a:prstGeom>
        </p:spPr>
      </p:pic>
      <p:sp>
        <p:nvSpPr>
          <p:cNvPr id="6" name="Rectangle 5"/>
          <p:cNvSpPr/>
          <p:nvPr/>
        </p:nvSpPr>
        <p:spPr>
          <a:xfrm>
            <a:off x="0" y="6477000"/>
            <a:ext cx="3544496" cy="369332"/>
          </a:xfrm>
          <a:prstGeom prst="rect">
            <a:avLst/>
          </a:prstGeom>
        </p:spPr>
        <p:txBody>
          <a:bodyPr wrap="none">
            <a:spAutoFit/>
          </a:bodyPr>
          <a:lstStyle/>
          <a:p>
            <a:r>
              <a:rPr lang="en-US" dirty="0" smtClean="0">
                <a:solidFill>
                  <a:srgbClr val="000000"/>
                </a:solidFill>
                <a:latin typeface="HelveticaNeue" charset="0"/>
              </a:rPr>
              <a:t>Rosenberg</a:t>
            </a:r>
            <a:r>
              <a:rPr lang="en-US" dirty="0">
                <a:solidFill>
                  <a:srgbClr val="000000"/>
                </a:solidFill>
                <a:latin typeface="HelveticaNeue" charset="0"/>
              </a:rPr>
              <a:t>, 2017, </a:t>
            </a:r>
            <a:r>
              <a:rPr lang="en-US" i="1" dirty="0">
                <a:solidFill>
                  <a:srgbClr val="000000"/>
                </a:solidFill>
                <a:latin typeface="HelveticaNeue" charset="0"/>
              </a:rPr>
              <a:t>MVLRI </a:t>
            </a:r>
            <a:r>
              <a:rPr lang="en-US" i="1" dirty="0" smtClean="0">
                <a:solidFill>
                  <a:srgbClr val="000000"/>
                </a:solidFill>
                <a:latin typeface="HelveticaNeue" charset="0"/>
              </a:rPr>
              <a:t>RPIN</a:t>
            </a:r>
            <a:r>
              <a:rPr lang="en-US" dirty="0" smtClean="0">
                <a:solidFill>
                  <a:srgbClr val="000000"/>
                </a:solidFill>
                <a:latin typeface="HelveticaNeue" charset="0"/>
              </a:rPr>
              <a:t> </a:t>
            </a:r>
            <a:endParaRPr lang="en-US" dirty="0"/>
          </a:p>
        </p:txBody>
      </p:sp>
      <p:sp>
        <p:nvSpPr>
          <p:cNvPr id="8" name="TextBox 7"/>
          <p:cNvSpPr txBox="1"/>
          <p:nvPr/>
        </p:nvSpPr>
        <p:spPr>
          <a:xfrm>
            <a:off x="1014608" y="137786"/>
            <a:ext cx="184731" cy="369332"/>
          </a:xfrm>
          <a:prstGeom prst="rect">
            <a:avLst/>
          </a:prstGeom>
          <a:noFill/>
        </p:spPr>
        <p:txBody>
          <a:bodyPr wrap="none" rtlCol="0">
            <a:spAutoFit/>
          </a:bodyPr>
          <a:lstStyle/>
          <a:p>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64852861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251394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Engaging in scientific practices</a:t>
            </a:r>
            <a:endParaRPr lang="en-US" dirty="0"/>
          </a:p>
        </p:txBody>
      </p:sp>
      <p:sp>
        <p:nvSpPr>
          <p:cNvPr id="3" name="Content Placeholder 2"/>
          <p:cNvSpPr>
            <a:spLocks noGrp="1"/>
          </p:cNvSpPr>
          <p:nvPr>
            <p:ph idx="1"/>
          </p:nvPr>
        </p:nvSpPr>
        <p:spPr>
          <a:xfrm>
            <a:off x="457201" y="1600200"/>
            <a:ext cx="3546388" cy="4876800"/>
          </a:xfrm>
        </p:spPr>
        <p:txBody>
          <a:bodyPr anchor="ctr">
            <a:noAutofit/>
          </a:bodyPr>
          <a:lstStyle/>
          <a:p>
            <a:r>
              <a:rPr lang="en-US" sz="2000" i="1" dirty="0"/>
              <a:t>How </a:t>
            </a:r>
            <a:r>
              <a:rPr lang="en-US" sz="2000" i="1" dirty="0" smtClean="0"/>
              <a:t>do MS </a:t>
            </a:r>
            <a:r>
              <a:rPr lang="en-US" sz="2000" i="1" dirty="0"/>
              <a:t>students engage in modeling and explanation as described in the NGSS?</a:t>
            </a:r>
          </a:p>
          <a:p>
            <a:endParaRPr lang="en-US" sz="2000" dirty="0" smtClean="0"/>
          </a:p>
          <a:p>
            <a:r>
              <a:rPr lang="en-US" sz="2000" dirty="0" smtClean="0"/>
              <a:t>Study students’ epistemic considerations about scientific practices </a:t>
            </a:r>
            <a:r>
              <a:rPr lang="en-US" sz="2000" dirty="0" smtClean="0"/>
              <a:t>using manual and automated (NLP) approaches</a:t>
            </a:r>
            <a:endParaRPr lang="en-US" sz="2000" dirty="0" smtClean="0"/>
          </a:p>
          <a:p>
            <a:endParaRPr lang="en-US" sz="2000" dirty="0"/>
          </a:p>
          <a:p>
            <a:r>
              <a:rPr lang="en-US" sz="2000" dirty="0" smtClean="0"/>
              <a:t>Students’ developed understanding of generality</a:t>
            </a:r>
          </a:p>
        </p:txBody>
      </p:sp>
      <p:sp>
        <p:nvSpPr>
          <p:cNvPr id="6" name="Rectangle 5"/>
          <p:cNvSpPr/>
          <p:nvPr/>
        </p:nvSpPr>
        <p:spPr>
          <a:xfrm>
            <a:off x="-2" y="6553200"/>
            <a:ext cx="9111405" cy="292388"/>
          </a:xfrm>
          <a:prstGeom prst="rect">
            <a:avLst/>
          </a:prstGeom>
        </p:spPr>
        <p:txBody>
          <a:bodyPr wrap="none">
            <a:spAutoFit/>
          </a:bodyPr>
          <a:lstStyle/>
          <a:p>
            <a:r>
              <a:rPr lang="en-US" sz="1300" dirty="0" smtClean="0">
                <a:solidFill>
                  <a:srgbClr val="000000"/>
                </a:solidFill>
                <a:latin typeface="HelveticaNeue" charset="0"/>
              </a:rPr>
              <a:t>Rosenberg &amp; </a:t>
            </a:r>
            <a:r>
              <a:rPr lang="en-US" sz="1300" dirty="0" err="1" smtClean="0">
                <a:solidFill>
                  <a:srgbClr val="000000"/>
                </a:solidFill>
                <a:latin typeface="HelveticaNeue" charset="0"/>
              </a:rPr>
              <a:t>Krist</a:t>
            </a:r>
            <a:r>
              <a:rPr lang="en-US" sz="1300" dirty="0" smtClean="0">
                <a:solidFill>
                  <a:srgbClr val="000000"/>
                </a:solidFill>
                <a:latin typeface="HelveticaNeue" charset="0"/>
              </a:rPr>
              <a:t>, 2016, April,</a:t>
            </a:r>
            <a:r>
              <a:rPr lang="en-US" sz="1300" i="1" dirty="0" smtClean="0">
                <a:solidFill>
                  <a:srgbClr val="000000"/>
                </a:solidFill>
                <a:latin typeface="HelveticaNeue" charset="0"/>
              </a:rPr>
              <a:t> NARST</a:t>
            </a:r>
            <a:r>
              <a:rPr lang="en-US" sz="1300" dirty="0" smtClean="0">
                <a:solidFill>
                  <a:srgbClr val="000000"/>
                </a:solidFill>
                <a:latin typeface="HelveticaNeue" charset="0"/>
              </a:rPr>
              <a:t>; </a:t>
            </a:r>
            <a:r>
              <a:rPr lang="en-US" sz="1300" dirty="0" err="1" smtClean="0">
                <a:solidFill>
                  <a:srgbClr val="000000"/>
                </a:solidFill>
                <a:latin typeface="HelveticaNeue" charset="0"/>
              </a:rPr>
              <a:t>Krist</a:t>
            </a:r>
            <a:r>
              <a:rPr lang="en-US" sz="1300" dirty="0" smtClean="0">
                <a:solidFill>
                  <a:srgbClr val="000000"/>
                </a:solidFill>
                <a:latin typeface="HelveticaNeue" charset="0"/>
              </a:rPr>
              <a:t> &amp; Rosenberg, 2016, July, </a:t>
            </a:r>
            <a:r>
              <a:rPr lang="en-US" sz="1300" i="1" dirty="0" smtClean="0">
                <a:solidFill>
                  <a:srgbClr val="000000"/>
                </a:solidFill>
                <a:latin typeface="HelveticaNeue" charset="0"/>
              </a:rPr>
              <a:t>ICLS; </a:t>
            </a:r>
            <a:r>
              <a:rPr lang="en-US" sz="1300" dirty="0" smtClean="0"/>
              <a:t>Rosenberg &amp; Schwarz, 2016, April, </a:t>
            </a:r>
            <a:r>
              <a:rPr lang="en-US" sz="1300" i="1" dirty="0" smtClean="0"/>
              <a:t>NARST</a:t>
            </a:r>
            <a:endParaRPr lang="en-US" sz="1300" i="1" dirty="0"/>
          </a:p>
        </p:txBody>
      </p:sp>
      <p:graphicFrame>
        <p:nvGraphicFramePr>
          <p:cNvPr id="7" name="Table 6"/>
          <p:cNvGraphicFramePr>
            <a:graphicFrameLocks noGrp="1"/>
          </p:cNvGraphicFramePr>
          <p:nvPr>
            <p:extLst>
              <p:ext uri="{D42A27DB-BD31-4B8C-83A1-F6EECF244321}">
                <p14:modId xmlns:p14="http://schemas.microsoft.com/office/powerpoint/2010/main" val="134094058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3091" y="2795359"/>
            <a:ext cx="3069691" cy="2071622"/>
          </a:xfrm>
          <a:prstGeom prst="rect">
            <a:avLst/>
          </a:prstGeom>
          <a:noFill/>
          <a:ln w="38100">
            <a:solidFill>
              <a:schemeClr val="bg1"/>
            </a:solidFill>
            <a:miter lim="800000"/>
            <a:headEnd/>
            <a:tailEnd/>
          </a:ln>
          <a:effectLst>
            <a:outerShdw blurRad="63500" sx="102000" sy="102000" algn="ctr" rotWithShape="0">
              <a:prstClr val="black">
                <a:alpha val="40000"/>
              </a:prstClr>
            </a:outerShdw>
          </a:effectLst>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val="21204745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sz="2800" dirty="0" smtClean="0"/>
              <a:t>Questions about teachers’ support for work with data</a:t>
            </a:r>
            <a:endParaRPr lang="en-US" sz="2800"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extLst>
              <p:ext uri="{D42A27DB-BD31-4B8C-83A1-F6EECF244321}">
                <p14:modId xmlns:p14="http://schemas.microsoft.com/office/powerpoint/2010/main" val="1176550494"/>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40579" y="3260570"/>
            <a:ext cx="1954060" cy="1200329"/>
          </a:xfrm>
          <a:prstGeom prst="rect">
            <a:avLst/>
          </a:prstGeom>
          <a:noFill/>
        </p:spPr>
        <p:txBody>
          <a:bodyPr wrap="square" rtlCol="0">
            <a:spAutoFit/>
          </a:bodyPr>
          <a:lstStyle/>
          <a:p>
            <a:pPr algn="ctr"/>
            <a:r>
              <a:rPr lang="en-US" i="1" dirty="0">
                <a:latin typeface="Helvetica Neue" charset="0"/>
                <a:ea typeface="Helvetica Neue" charset="0"/>
                <a:cs typeface="Helvetica Neue" charset="0"/>
              </a:rPr>
              <a:t>Design and development of contexts </a:t>
            </a:r>
            <a:r>
              <a:rPr lang="en-US" i="1" dirty="0" smtClean="0">
                <a:latin typeface="Helvetica Neue" charset="0"/>
                <a:ea typeface="Helvetica Neue" charset="0"/>
                <a:cs typeface="Helvetica Neue" charset="0"/>
              </a:rPr>
              <a:t>for </a:t>
            </a:r>
            <a:r>
              <a:rPr lang="en-US" i="1" dirty="0">
                <a:latin typeface="Helvetica Neue" charset="0"/>
                <a:ea typeface="Helvetica Neue" charset="0"/>
                <a:cs typeface="Helvetica Neue" charset="0"/>
              </a:rPr>
              <a:t>work with data </a:t>
            </a:r>
          </a:p>
        </p:txBody>
      </p:sp>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ext uri="{D42A27DB-BD31-4B8C-83A1-F6EECF244321}">
                <p14:modId xmlns:p14="http://schemas.microsoft.com/office/powerpoint/2010/main" val="181325159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8097175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Questions about teachers’ support for work with data</a:t>
            </a:r>
          </a:p>
        </p:txBody>
      </p:sp>
      <p:sp>
        <p:nvSpPr>
          <p:cNvPr id="3" name="Content Placeholder 2"/>
          <p:cNvSpPr>
            <a:spLocks noGrp="1"/>
          </p:cNvSpPr>
          <p:nvPr>
            <p:ph idx="1"/>
          </p:nvPr>
        </p:nvSpPr>
        <p:spPr>
          <a:xfrm>
            <a:off x="457200" y="1600200"/>
            <a:ext cx="8229600" cy="4876800"/>
          </a:xfrm>
        </p:spPr>
        <p:txBody>
          <a:bodyPr anchor="ctr">
            <a:normAutofit/>
          </a:bodyPr>
          <a:lstStyle/>
          <a:p>
            <a:r>
              <a:rPr lang="en-US" dirty="0"/>
              <a:t>How can teachers support student work with data</a:t>
            </a:r>
            <a:r>
              <a:rPr lang="en-US" dirty="0" smtClean="0"/>
              <a:t>?</a:t>
            </a:r>
          </a:p>
          <a:p>
            <a:endParaRPr lang="en-US" dirty="0" smtClean="0"/>
          </a:p>
          <a:p>
            <a:r>
              <a:rPr lang="en-US" dirty="0" smtClean="0"/>
              <a:t>What </a:t>
            </a:r>
            <a:r>
              <a:rPr lang="en-US" dirty="0"/>
              <a:t>aspects of work with data can teachers and teacher educators leverage to support engagement in ambitious practices</a:t>
            </a:r>
            <a:r>
              <a:rPr lang="en-US" dirty="0" smtClean="0"/>
              <a:t>?</a:t>
            </a:r>
          </a:p>
          <a:p>
            <a:endParaRPr lang="en-US" dirty="0"/>
          </a:p>
          <a:p>
            <a:r>
              <a:rPr lang="en-US" dirty="0" smtClean="0"/>
              <a:t>How do teachers with mathematics backgrounds differ in their ability to engage students in work with data?</a:t>
            </a:r>
          </a:p>
        </p:txBody>
      </p:sp>
      <p:graphicFrame>
        <p:nvGraphicFramePr>
          <p:cNvPr id="4" name="Table 3"/>
          <p:cNvGraphicFramePr>
            <a:graphicFrameLocks noGrp="1"/>
          </p:cNvGraphicFramePr>
          <p:nvPr>
            <p:extLst>
              <p:ext uri="{D42A27DB-BD31-4B8C-83A1-F6EECF244321}">
                <p14:modId xmlns:p14="http://schemas.microsoft.com/office/powerpoint/2010/main" val="6088397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818865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a:t>
            </a:r>
            <a:r>
              <a:rPr lang="en-US" dirty="0" smtClean="0"/>
              <a:t>Teachers’ </a:t>
            </a:r>
            <a:r>
              <a:rPr lang="en-US" dirty="0" smtClean="0"/>
              <a:t>data modeling</a:t>
            </a:r>
            <a:endParaRPr lang="en-US" dirty="0"/>
          </a:p>
        </p:txBody>
      </p:sp>
      <p:sp>
        <p:nvSpPr>
          <p:cNvPr id="3" name="Content Placeholder 2"/>
          <p:cNvSpPr>
            <a:spLocks noGrp="1"/>
          </p:cNvSpPr>
          <p:nvPr>
            <p:ph idx="1"/>
          </p:nvPr>
        </p:nvSpPr>
        <p:spPr>
          <a:xfrm>
            <a:off x="457200" y="1600200"/>
            <a:ext cx="3917091" cy="4876800"/>
          </a:xfrm>
        </p:spPr>
        <p:txBody>
          <a:bodyPr anchor="ctr">
            <a:noAutofit/>
          </a:bodyPr>
          <a:lstStyle/>
          <a:p>
            <a:r>
              <a:rPr lang="en-US" sz="2000" i="1" dirty="0" smtClean="0"/>
              <a:t>How </a:t>
            </a:r>
            <a:r>
              <a:rPr lang="en-US" sz="2000" i="1" dirty="0" smtClean="0"/>
              <a:t>do teachers </a:t>
            </a:r>
            <a:r>
              <a:rPr lang="en-US" sz="2000" i="1" dirty="0" smtClean="0"/>
              <a:t>from different </a:t>
            </a:r>
            <a:r>
              <a:rPr lang="en-US" sz="2000" i="1" dirty="0" smtClean="0"/>
              <a:t>backgrounds develop </a:t>
            </a:r>
            <a:r>
              <a:rPr lang="en-US" sz="2000" i="1" dirty="0" smtClean="0"/>
              <a:t>capabilities to work with data?</a:t>
            </a:r>
          </a:p>
          <a:p>
            <a:endParaRPr lang="en-US" sz="2000" dirty="0" smtClean="0"/>
          </a:p>
          <a:p>
            <a:r>
              <a:rPr lang="en-US" sz="2000" dirty="0"/>
              <a:t>Support in-service teachers’ to work with data</a:t>
            </a:r>
          </a:p>
          <a:p>
            <a:endParaRPr lang="en-US" sz="2000" dirty="0"/>
          </a:p>
          <a:p>
            <a:r>
              <a:rPr lang="en-US" sz="2000" dirty="0" smtClean="0"/>
              <a:t>Found that open-ended work with data was productive and led to rich discussions around students’ use of data</a:t>
            </a:r>
          </a:p>
        </p:txBody>
      </p:sp>
      <p:sp>
        <p:nvSpPr>
          <p:cNvPr id="6" name="Rectangle 5"/>
          <p:cNvSpPr/>
          <p:nvPr/>
        </p:nvSpPr>
        <p:spPr>
          <a:xfrm>
            <a:off x="0" y="6477000"/>
            <a:ext cx="4163897" cy="369332"/>
          </a:xfrm>
          <a:prstGeom prst="rect">
            <a:avLst/>
          </a:prstGeom>
        </p:spPr>
        <p:txBody>
          <a:bodyPr wrap="none">
            <a:spAutoFit/>
          </a:bodyPr>
          <a:lstStyle/>
          <a:p>
            <a:r>
              <a:rPr lang="en-US" dirty="0" smtClean="0">
                <a:solidFill>
                  <a:srgbClr val="000000"/>
                </a:solidFill>
                <a:latin typeface="HelveticaNeue" charset="0"/>
              </a:rPr>
              <a:t>Rosenberg &amp; </a:t>
            </a:r>
            <a:r>
              <a:rPr lang="en-US" dirty="0" err="1" smtClean="0">
                <a:solidFill>
                  <a:srgbClr val="000000"/>
                </a:solidFill>
                <a:latin typeface="HelveticaNeue" charset="0"/>
              </a:rPr>
              <a:t>Henriksen</a:t>
            </a:r>
            <a:r>
              <a:rPr lang="en-US" dirty="0" smtClean="0">
                <a:solidFill>
                  <a:srgbClr val="000000"/>
                </a:solidFill>
                <a:latin typeface="HelveticaNeue" charset="0"/>
              </a:rPr>
              <a:t>, </a:t>
            </a:r>
            <a:r>
              <a:rPr lang="en-US" i="1" dirty="0" smtClean="0">
                <a:solidFill>
                  <a:srgbClr val="000000"/>
                </a:solidFill>
                <a:latin typeface="HelveticaNeue" charset="0"/>
              </a:rPr>
              <a:t>in preparation</a:t>
            </a:r>
            <a:endParaRPr lang="en-US" i="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8" y="2388885"/>
            <a:ext cx="4440694" cy="3299429"/>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49505409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789045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Example: </a:t>
            </a:r>
            <a:r>
              <a:rPr lang="en-US" sz="3200" dirty="0" smtClean="0"/>
              <a:t>Teachers’ uses of scientific modeling</a:t>
            </a:r>
            <a:endParaRPr lang="en-US" sz="3200" dirty="0"/>
          </a:p>
        </p:txBody>
      </p:sp>
      <p:sp>
        <p:nvSpPr>
          <p:cNvPr id="3" name="Content Placeholder 2"/>
          <p:cNvSpPr>
            <a:spLocks noGrp="1"/>
          </p:cNvSpPr>
          <p:nvPr>
            <p:ph idx="1"/>
          </p:nvPr>
        </p:nvSpPr>
        <p:spPr>
          <a:xfrm>
            <a:off x="457201" y="1600200"/>
            <a:ext cx="3425868" cy="4876800"/>
          </a:xfrm>
        </p:spPr>
        <p:txBody>
          <a:bodyPr anchor="ctr">
            <a:noAutofit/>
          </a:bodyPr>
          <a:lstStyle/>
          <a:p>
            <a:r>
              <a:rPr lang="en-US" sz="2000" i="1" dirty="0" smtClean="0">
                <a:solidFill>
                  <a:srgbClr val="000000"/>
                </a:solidFill>
              </a:rPr>
              <a:t>How did two </a:t>
            </a:r>
            <a:r>
              <a:rPr lang="en-US" sz="2000" i="1" dirty="0" smtClean="0">
                <a:solidFill>
                  <a:srgbClr val="000000"/>
                </a:solidFill>
              </a:rPr>
              <a:t>in-service MS teachers</a:t>
            </a:r>
            <a:r>
              <a:rPr lang="en-US" sz="2000" i="1" dirty="0" smtClean="0">
                <a:solidFill>
                  <a:srgbClr val="000000"/>
                </a:solidFill>
              </a:rPr>
              <a:t>’ practice and views change over a long period of time?</a:t>
            </a:r>
          </a:p>
          <a:p>
            <a:endParaRPr lang="en-US" sz="2000" dirty="0" smtClean="0"/>
          </a:p>
          <a:p>
            <a:r>
              <a:rPr lang="en-US" sz="2000" dirty="0">
                <a:solidFill>
                  <a:srgbClr val="000000"/>
                </a:solidFill>
              </a:rPr>
              <a:t>Explored how teachers take up the pedagogical practice of scientific modeling</a:t>
            </a:r>
          </a:p>
          <a:p>
            <a:endParaRPr lang="en-US" sz="2000" dirty="0"/>
          </a:p>
          <a:p>
            <a:pPr>
              <a:buSzPts val="2000"/>
              <a:buFont typeface="Arial" charset="0"/>
              <a:buChar char="•"/>
            </a:pPr>
            <a:r>
              <a:rPr lang="en-US" sz="2000" dirty="0" smtClean="0">
                <a:solidFill>
                  <a:srgbClr val="000000"/>
                </a:solidFill>
              </a:rPr>
              <a:t>A focus </a:t>
            </a:r>
            <a:r>
              <a:rPr lang="en-US" sz="2000" dirty="0">
                <a:solidFill>
                  <a:srgbClr val="000000"/>
                </a:solidFill>
              </a:rPr>
              <a:t>on students sharing their ideas aligned with modeling and provided </a:t>
            </a:r>
            <a:r>
              <a:rPr lang="en-US" sz="2000" dirty="0" smtClean="0">
                <a:solidFill>
                  <a:srgbClr val="000000"/>
                </a:solidFill>
              </a:rPr>
              <a:t>focus</a:t>
            </a:r>
            <a:endParaRPr lang="en-US" sz="2000" dirty="0">
              <a:solidFill>
                <a:srgbClr val="000000"/>
              </a:solidFill>
            </a:endParaRPr>
          </a:p>
        </p:txBody>
      </p:sp>
      <p:sp>
        <p:nvSpPr>
          <p:cNvPr id="6" name="Rectangle 5"/>
          <p:cNvSpPr/>
          <p:nvPr/>
        </p:nvSpPr>
        <p:spPr>
          <a:xfrm>
            <a:off x="-2" y="6536960"/>
            <a:ext cx="9274911" cy="307777"/>
          </a:xfrm>
          <a:prstGeom prst="rect">
            <a:avLst/>
          </a:prstGeom>
        </p:spPr>
        <p:txBody>
          <a:bodyPr wrap="none">
            <a:spAutoFit/>
          </a:bodyPr>
          <a:lstStyle/>
          <a:p>
            <a:r>
              <a:rPr lang="en-US" sz="1400" dirty="0" smtClean="0">
                <a:solidFill>
                  <a:srgbClr val="000000"/>
                </a:solidFill>
                <a:latin typeface="HelveticaNeue" charset="0"/>
              </a:rPr>
              <a:t>Rosenberg, Schwarz, &amp; </a:t>
            </a:r>
            <a:r>
              <a:rPr lang="en-US" sz="1400" dirty="0" err="1" smtClean="0">
                <a:solidFill>
                  <a:srgbClr val="000000"/>
                </a:solidFill>
                <a:latin typeface="HelveticaNeue" charset="0"/>
              </a:rPr>
              <a:t>Akcaoglu</a:t>
            </a:r>
            <a:r>
              <a:rPr lang="en-US" sz="1400" dirty="0" smtClean="0">
                <a:solidFill>
                  <a:srgbClr val="000000"/>
                </a:solidFill>
                <a:latin typeface="HelveticaNeue" charset="0"/>
              </a:rPr>
              <a:t>, revise and resubmit, </a:t>
            </a:r>
            <a:r>
              <a:rPr lang="en-US" sz="1400" i="1" dirty="0" smtClean="0">
                <a:solidFill>
                  <a:srgbClr val="000000"/>
                </a:solidFill>
                <a:latin typeface="HelveticaNeue" charset="0"/>
              </a:rPr>
              <a:t>JTE;</a:t>
            </a:r>
            <a:r>
              <a:rPr lang="en-US" sz="1400" dirty="0">
                <a:solidFill>
                  <a:srgbClr val="000000"/>
                </a:solidFill>
                <a:latin typeface="HelveticaNeue" charset="0"/>
              </a:rPr>
              <a:t> </a:t>
            </a:r>
            <a:r>
              <a:rPr lang="en-US" sz="1400" dirty="0" smtClean="0">
                <a:solidFill>
                  <a:srgbClr val="000000"/>
                </a:solidFill>
                <a:latin typeface="HelveticaNeue" charset="0"/>
              </a:rPr>
              <a:t>Rosenberg, Schwarz, Lee, &amp; </a:t>
            </a:r>
            <a:r>
              <a:rPr lang="en-US" sz="1400" dirty="0" err="1" smtClean="0">
                <a:solidFill>
                  <a:srgbClr val="000000"/>
                </a:solidFill>
                <a:latin typeface="HelveticaNeue" charset="0"/>
              </a:rPr>
              <a:t>Akcaoglu</a:t>
            </a:r>
            <a:r>
              <a:rPr lang="en-US" sz="1400" dirty="0" smtClean="0">
                <a:solidFill>
                  <a:srgbClr val="000000"/>
                </a:solidFill>
                <a:latin typeface="HelveticaNeue" charset="0"/>
              </a:rPr>
              <a:t>, 2015, </a:t>
            </a:r>
            <a:r>
              <a:rPr lang="en-US" sz="1400" i="1" dirty="0" smtClean="0">
                <a:solidFill>
                  <a:srgbClr val="000000"/>
                </a:solidFill>
                <a:latin typeface="HelveticaNeue" charset="0"/>
              </a:rPr>
              <a:t>NARST</a:t>
            </a:r>
            <a:endParaRPr lang="en-US" sz="1400" i="1" dirty="0"/>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4" name="TextBox 3"/>
          <p:cNvSpPr txBox="1"/>
          <p:nvPr/>
        </p:nvSpPr>
        <p:spPr>
          <a:xfrm>
            <a:off x="4182425" y="2217896"/>
            <a:ext cx="4702084" cy="1785104"/>
          </a:xfrm>
          <a:prstGeom prst="rect">
            <a:avLst/>
          </a:prstGeom>
          <a:noFill/>
        </p:spPr>
        <p:txBody>
          <a:bodyPr wrap="square" rtlCol="0">
            <a:spAutoFit/>
          </a:bodyPr>
          <a:lstStyle/>
          <a:p>
            <a:pPr algn="ctr"/>
            <a:r>
              <a:rPr lang="en-US" sz="2200" i="1" dirty="0" smtClean="0">
                <a:solidFill>
                  <a:srgbClr val="000000"/>
                </a:solidFill>
                <a:latin typeface="Helvetica Neue" charset="0"/>
                <a:ea typeface="Helvetica Neue" charset="0"/>
                <a:cs typeface="Helvetica Neue" charset="0"/>
              </a:rPr>
              <a:t>“</a:t>
            </a:r>
            <a:r>
              <a:rPr lang="en-US" sz="2200" i="1" dirty="0" smtClean="0">
                <a:solidFill>
                  <a:srgbClr val="181D1F"/>
                </a:solidFill>
                <a:latin typeface="Helvetica Neue" charset="0"/>
                <a:ea typeface="Helvetica Neue" charset="0"/>
                <a:cs typeface="Helvetica Neue" charset="0"/>
              </a:rPr>
              <a:t>Once </a:t>
            </a:r>
            <a:r>
              <a:rPr lang="en-US" sz="2200" i="1" dirty="0">
                <a:solidFill>
                  <a:srgbClr val="181D1F"/>
                </a:solidFill>
                <a:latin typeface="Helvetica Neue" charset="0"/>
                <a:ea typeface="Helvetica Neue" charset="0"/>
                <a:cs typeface="Helvetica Neue" charset="0"/>
              </a:rPr>
              <a:t>you get them to share those ideas, the coolest part is seeing </a:t>
            </a:r>
            <a:r>
              <a:rPr lang="en-US" sz="2200" i="1" dirty="0" smtClean="0">
                <a:solidFill>
                  <a:srgbClr val="181D1F"/>
                </a:solidFill>
                <a:latin typeface="Helvetica Neue" charset="0"/>
                <a:ea typeface="Helvetica Neue" charset="0"/>
                <a:cs typeface="Helvetica Neue" charset="0"/>
              </a:rPr>
              <a:t>. . . them </a:t>
            </a:r>
            <a:r>
              <a:rPr lang="en-US" sz="2200" i="1" dirty="0">
                <a:solidFill>
                  <a:srgbClr val="181D1F"/>
                </a:solidFill>
                <a:latin typeface="Helvetica Neue" charset="0"/>
                <a:ea typeface="Helvetica Neue" charset="0"/>
                <a:cs typeface="Helvetica Neue" charset="0"/>
              </a:rPr>
              <a:t>adapt and evolve those into a better understanding of what's really going </a:t>
            </a:r>
            <a:r>
              <a:rPr lang="en-US" sz="2200" i="1" dirty="0" smtClean="0">
                <a:solidFill>
                  <a:srgbClr val="181D1F"/>
                </a:solidFill>
                <a:latin typeface="Helvetica Neue" charset="0"/>
                <a:ea typeface="Helvetica Neue" charset="0"/>
                <a:cs typeface="Helvetica Neue" charset="0"/>
              </a:rPr>
              <a:t>on.”</a:t>
            </a:r>
            <a:endParaRPr lang="en-US" sz="2200" i="1" dirty="0">
              <a:solidFill>
                <a:srgbClr val="000000"/>
              </a:solidFill>
              <a:latin typeface="Helvetica Neue" charset="0"/>
              <a:ea typeface="Helvetica Neue" charset="0"/>
              <a:cs typeface="Helvetica Neue" charset="0"/>
            </a:endParaRPr>
          </a:p>
        </p:txBody>
      </p:sp>
      <p:sp>
        <p:nvSpPr>
          <p:cNvPr id="5" name="Rectangle 4"/>
          <p:cNvSpPr/>
          <p:nvPr/>
        </p:nvSpPr>
        <p:spPr>
          <a:xfrm>
            <a:off x="4247467" y="4365470"/>
            <a:ext cx="4572000" cy="1446550"/>
          </a:xfrm>
          <a:prstGeom prst="rect">
            <a:avLst/>
          </a:prstGeom>
        </p:spPr>
        <p:txBody>
          <a:bodyPr>
            <a:spAutoFit/>
          </a:bodyPr>
          <a:lstStyle/>
          <a:p>
            <a:pPr algn="ctr">
              <a:defRPr/>
            </a:pPr>
            <a:r>
              <a:rPr lang="en-US" sz="2200" i="1" dirty="0">
                <a:solidFill>
                  <a:srgbClr val="000000"/>
                </a:solidFill>
                <a:latin typeface="Helvetica Neue" charset="0"/>
                <a:ea typeface="Helvetica Neue" charset="0"/>
                <a:cs typeface="Helvetica Neue" charset="0"/>
              </a:rPr>
              <a:t>“A lot of my kids certainly still hold misconceptions, but they got rocked, too, because of the different models that we used.”</a:t>
            </a:r>
          </a:p>
        </p:txBody>
      </p:sp>
    </p:spTree>
    <p:extLst>
      <p:ext uri="{BB962C8B-B14F-4D97-AF65-F5344CB8AC3E}">
        <p14:creationId xmlns:p14="http://schemas.microsoft.com/office/powerpoint/2010/main" val="3032929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extLst>
              <p:ext uri="{D42A27DB-BD31-4B8C-83A1-F6EECF244321}">
                <p14:modId xmlns:p14="http://schemas.microsoft.com/office/powerpoint/2010/main" val="1545098332"/>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45760" y="3414458"/>
            <a:ext cx="1659699" cy="1077218"/>
          </a:xfrm>
          <a:prstGeom prst="rect">
            <a:avLst/>
          </a:prstGeom>
          <a:solidFill>
            <a:srgbClr val="E8D9B5"/>
          </a:solidFill>
          <a:ln>
            <a:solidFill>
              <a:schemeClr val="tx1"/>
            </a:solidFill>
          </a:ln>
        </p:spPr>
        <p:txBody>
          <a:bodyPr wrap="square" rtlCol="0">
            <a:spAutoFit/>
          </a:bodyPr>
          <a:lstStyle/>
          <a:p>
            <a:pPr algn="ctr"/>
            <a:r>
              <a:rPr lang="en-US" sz="1600" i="1" dirty="0">
                <a:latin typeface="Helvetica Neue" charset="0"/>
                <a:ea typeface="Helvetica Neue" charset="0"/>
                <a:cs typeface="Helvetica Neue" charset="0"/>
              </a:rPr>
              <a:t>Design and development of contexts </a:t>
            </a:r>
            <a:r>
              <a:rPr lang="en-US" sz="1600" i="1" dirty="0" smtClean="0">
                <a:latin typeface="Helvetica Neue" charset="0"/>
                <a:ea typeface="Helvetica Neue" charset="0"/>
                <a:cs typeface="Helvetica Neue" charset="0"/>
              </a:rPr>
              <a:t>for </a:t>
            </a:r>
            <a:r>
              <a:rPr lang="en-US" sz="1600" i="1" dirty="0">
                <a:latin typeface="Helvetica Neue" charset="0"/>
                <a:ea typeface="Helvetica Neue" charset="0"/>
                <a:cs typeface="Helvetica Neue" charset="0"/>
              </a:rPr>
              <a:t>work with data </a:t>
            </a:r>
          </a:p>
        </p:txBody>
      </p:sp>
      <p:sp>
        <p:nvSpPr>
          <p:cNvPr id="10" name="TextBox 9"/>
          <p:cNvSpPr txBox="1"/>
          <p:nvPr/>
        </p:nvSpPr>
        <p:spPr>
          <a:xfrm>
            <a:off x="7323551" y="3168237"/>
            <a:ext cx="1659699" cy="1815882"/>
          </a:xfrm>
          <a:prstGeom prst="rect">
            <a:avLst/>
          </a:prstGeom>
          <a:solidFill>
            <a:srgbClr val="E8D9B5"/>
          </a:solidFill>
          <a:ln>
            <a:solidFill>
              <a:schemeClr val="tx1"/>
            </a:solidFill>
          </a:ln>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ext uri="{D42A27DB-BD31-4B8C-83A1-F6EECF244321}">
                <p14:modId xmlns:p14="http://schemas.microsoft.com/office/powerpoint/2010/main" val="196092312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51511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6971"/>
            <a:ext cx="8229600" cy="5490029"/>
          </a:xfrm>
        </p:spPr>
        <p:txBody>
          <a:bodyPr anchor="ctr"/>
          <a:lstStyle/>
          <a:p>
            <a:pPr marL="0" indent="0">
              <a:buNone/>
            </a:pPr>
            <a:r>
              <a:rPr lang="en-US" dirty="0" smtClean="0"/>
              <a:t>Introduction</a:t>
            </a:r>
          </a:p>
          <a:p>
            <a:pPr marL="0" indent="0">
              <a:buNone/>
            </a:pPr>
            <a:r>
              <a:rPr lang="en-US" dirty="0" smtClean="0">
                <a:solidFill>
                  <a:srgbClr val="B5B8C4"/>
                </a:solidFill>
              </a:rPr>
              <a:t>Overview</a:t>
            </a:r>
          </a:p>
          <a:p>
            <a:pPr marL="0" indent="0">
              <a:buNone/>
            </a:pPr>
            <a:r>
              <a:rPr lang="en-US" dirty="0" smtClean="0">
                <a:solidFill>
                  <a:srgbClr val="B5B8C4"/>
                </a:solidFill>
              </a:rPr>
              <a:t>Study 1 </a:t>
            </a:r>
          </a:p>
          <a:p>
            <a:pPr marL="0" indent="0">
              <a:buNone/>
            </a:pPr>
            <a:r>
              <a:rPr lang="en-US" dirty="0" smtClean="0">
                <a:solidFill>
                  <a:srgbClr val="B5B8C4"/>
                </a:solidFill>
              </a:rPr>
              <a:t>Study 2</a:t>
            </a:r>
          </a:p>
          <a:p>
            <a:pPr marL="0" indent="0">
              <a:buNone/>
            </a:pPr>
            <a:r>
              <a:rPr lang="en-US" dirty="0" smtClean="0">
                <a:solidFill>
                  <a:srgbClr val="B5B8C4"/>
                </a:solidFill>
              </a:rPr>
              <a:t>Future Work </a:t>
            </a:r>
            <a:endParaRPr lang="en-US" dirty="0">
              <a:solidFill>
                <a:srgbClr val="B5B8C4"/>
              </a:solidFill>
            </a:endParaRPr>
          </a:p>
        </p:txBody>
      </p:sp>
      <p:graphicFrame>
        <p:nvGraphicFramePr>
          <p:cNvPr id="4" name="Table 3"/>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29575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Researchers studying work with data</a:t>
            </a:r>
            <a:endParaRPr lang="en-US" dirty="0"/>
          </a:p>
        </p:txBody>
      </p:sp>
      <p:sp>
        <p:nvSpPr>
          <p:cNvPr id="5" name="Content Placeholder 2"/>
          <p:cNvSpPr>
            <a:spLocks noGrp="1"/>
          </p:cNvSpPr>
          <p:nvPr>
            <p:ph idx="1"/>
          </p:nvPr>
        </p:nvSpPr>
        <p:spPr>
          <a:xfrm>
            <a:off x="457200" y="1600200"/>
            <a:ext cx="8087193" cy="4876800"/>
          </a:xfrm>
        </p:spPr>
        <p:txBody>
          <a:bodyPr anchor="ctr">
            <a:normAutofit/>
          </a:bodyPr>
          <a:lstStyle/>
          <a:p>
            <a:r>
              <a:rPr lang="en-US" dirty="0" smtClean="0"/>
              <a:t>How can researchers study engagement in scientific and engineering practices?</a:t>
            </a:r>
          </a:p>
          <a:p>
            <a:endParaRPr lang="en-US" dirty="0" smtClean="0"/>
          </a:p>
          <a:p>
            <a:r>
              <a:rPr lang="en-US" dirty="0" smtClean="0"/>
              <a:t>How can researchers study authentic artifacts created by teachers and students?</a:t>
            </a:r>
          </a:p>
          <a:p>
            <a:endParaRPr lang="en-US" dirty="0" smtClean="0"/>
          </a:p>
          <a:p>
            <a:r>
              <a:rPr lang="en-US" dirty="0" smtClean="0"/>
              <a:t>What contexts are needed to support work with data?</a:t>
            </a:r>
          </a:p>
        </p:txBody>
      </p:sp>
      <p:graphicFrame>
        <p:nvGraphicFramePr>
          <p:cNvPr id="6" name="Table 5"/>
          <p:cNvGraphicFramePr>
            <a:graphicFrameLocks noGrp="1"/>
          </p:cNvGraphicFramePr>
          <p:nvPr>
            <p:extLst>
              <p:ext uri="{D42A27DB-BD31-4B8C-83A1-F6EECF244321}">
                <p14:modId xmlns:p14="http://schemas.microsoft.com/office/powerpoint/2010/main" val="115191370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8881102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745282" y="663878"/>
            <a:ext cx="5398716" cy="5889509"/>
          </a:xfrm>
          <a:prstGeom prst="rect">
            <a:avLst/>
          </a:prstGeom>
        </p:spPr>
      </p:pic>
      <p:sp>
        <p:nvSpPr>
          <p:cNvPr id="6" name="Rectangle 5"/>
          <p:cNvSpPr/>
          <p:nvPr/>
        </p:nvSpPr>
        <p:spPr>
          <a:xfrm>
            <a:off x="-2" y="6581001"/>
            <a:ext cx="9144002" cy="276999"/>
          </a:xfrm>
          <a:prstGeom prst="rect">
            <a:avLst/>
          </a:prstGeom>
        </p:spPr>
        <p:txBody>
          <a:bodyPr wrap="square">
            <a:spAutoFit/>
          </a:bodyPr>
          <a:lstStyle/>
          <a:p>
            <a:r>
              <a:rPr lang="en-US" sz="1200" dirty="0" smtClean="0">
                <a:latin typeface="Helvetica Neue" charset="0"/>
                <a:ea typeface="Helvetica Neue" charset="0"/>
                <a:cs typeface="Helvetica Neue" charset="0"/>
              </a:rPr>
              <a:t>Rosenberg</a:t>
            </a:r>
            <a:r>
              <a:rPr lang="en-US" sz="1200" dirty="0">
                <a:latin typeface="Helvetica Neue" charset="0"/>
                <a:ea typeface="Helvetica Neue" charset="0"/>
                <a:cs typeface="Helvetica Neue" charset="0"/>
              </a:rPr>
              <a:t>, </a:t>
            </a:r>
            <a:r>
              <a:rPr lang="en-US" sz="1200" dirty="0" err="1">
                <a:latin typeface="Helvetica Neue" charset="0"/>
                <a:ea typeface="Helvetica Neue" charset="0"/>
                <a:cs typeface="Helvetica Neue" charset="0"/>
              </a:rPr>
              <a:t>Greenhalgh</a:t>
            </a:r>
            <a:r>
              <a:rPr lang="en-US" sz="1200" dirty="0">
                <a:latin typeface="Helvetica Neue" charset="0"/>
                <a:ea typeface="Helvetica Neue" charset="0"/>
                <a:cs typeface="Helvetica Neue" charset="0"/>
              </a:rPr>
              <a:t>, Wolf, &amp; Koehler, 2017, </a:t>
            </a:r>
            <a:r>
              <a:rPr lang="en-US" sz="1200" i="1" dirty="0" smtClean="0">
                <a:latin typeface="Helvetica Neue" charset="0"/>
                <a:ea typeface="Helvetica Neue" charset="0"/>
                <a:cs typeface="Helvetica Neue" charset="0"/>
              </a:rPr>
              <a:t>JCMST; </a:t>
            </a:r>
            <a:r>
              <a:rPr lang="en-US" sz="1200" dirty="0">
                <a:latin typeface="Helvetica Neue" charset="0"/>
                <a:ea typeface="Helvetica Neue" charset="0"/>
                <a:cs typeface="Helvetica Neue" charset="0"/>
              </a:rPr>
              <a:t>Rosenberg, </a:t>
            </a:r>
            <a:r>
              <a:rPr lang="en-US" sz="1200" dirty="0" err="1">
                <a:latin typeface="Helvetica Neue" charset="0"/>
                <a:ea typeface="Helvetica Neue" charset="0"/>
                <a:cs typeface="Helvetica Neue" charset="0"/>
              </a:rPr>
              <a:t>Greenhalgh</a:t>
            </a:r>
            <a:r>
              <a:rPr lang="en-US" sz="1200" dirty="0">
                <a:latin typeface="Helvetica Neue" charset="0"/>
                <a:ea typeface="Helvetica Neue" charset="0"/>
                <a:cs typeface="Helvetica Neue" charset="0"/>
              </a:rPr>
              <a:t>, Wolf, &amp; Koehler, </a:t>
            </a:r>
            <a:r>
              <a:rPr lang="en-US" sz="1200" dirty="0" smtClean="0">
                <a:latin typeface="Helvetica Neue" charset="0"/>
                <a:ea typeface="Helvetica Neue" charset="0"/>
                <a:cs typeface="Helvetica Neue" charset="0"/>
              </a:rPr>
              <a:t>2016, </a:t>
            </a:r>
            <a:r>
              <a:rPr lang="en-US" sz="1200" i="1" dirty="0" smtClean="0">
                <a:latin typeface="Helvetica Neue" charset="0"/>
                <a:ea typeface="Helvetica Neue" charset="0"/>
                <a:cs typeface="Helvetica Neue" charset="0"/>
              </a:rPr>
              <a:t>AECT</a:t>
            </a:r>
            <a:endParaRPr lang="en-US" sz="1200" i="1" dirty="0">
              <a:latin typeface="Helvetica Neue" charset="0"/>
              <a:ea typeface="Helvetica Neue" charset="0"/>
              <a:cs typeface="Helvetica Neue" charset="0"/>
            </a:endParaRPr>
          </a:p>
        </p:txBody>
      </p:sp>
      <p:sp>
        <p:nvSpPr>
          <p:cNvPr id="2" name="Title 1"/>
          <p:cNvSpPr>
            <a:spLocks noGrp="1"/>
          </p:cNvSpPr>
          <p:nvPr>
            <p:ph type="title"/>
          </p:nvPr>
        </p:nvSpPr>
        <p:spPr/>
        <p:txBody>
          <a:bodyPr>
            <a:noAutofit/>
          </a:bodyPr>
          <a:lstStyle/>
          <a:p>
            <a:r>
              <a:rPr lang="en-US" sz="3000" dirty="0" smtClean="0"/>
              <a:t>Example: </a:t>
            </a:r>
            <a:r>
              <a:rPr lang="en-US" sz="3000" dirty="0" smtClean="0"/>
              <a:t>Development of communities </a:t>
            </a:r>
            <a:r>
              <a:rPr lang="en-US" sz="3000" dirty="0" smtClean="0"/>
              <a:t>on Twitter</a:t>
            </a:r>
            <a:endParaRPr lang="en-US" sz="3000" dirty="0"/>
          </a:p>
        </p:txBody>
      </p:sp>
      <p:sp>
        <p:nvSpPr>
          <p:cNvPr id="3" name="Content Placeholder 2"/>
          <p:cNvSpPr>
            <a:spLocks noGrp="1"/>
          </p:cNvSpPr>
          <p:nvPr>
            <p:ph idx="1"/>
          </p:nvPr>
        </p:nvSpPr>
        <p:spPr>
          <a:xfrm>
            <a:off x="457200" y="1600200"/>
            <a:ext cx="3969657" cy="4876800"/>
          </a:xfrm>
        </p:spPr>
        <p:txBody>
          <a:bodyPr anchor="ctr">
            <a:normAutofit fontScale="92500" lnSpcReduction="10000"/>
          </a:bodyPr>
          <a:lstStyle/>
          <a:p>
            <a:r>
              <a:rPr lang="en-US" sz="2000" i="1" dirty="0" smtClean="0"/>
              <a:t>What </a:t>
            </a:r>
            <a:r>
              <a:rPr lang="en-US" sz="2000" i="1" dirty="0"/>
              <a:t>can digital sources of information tell us about teaching and </a:t>
            </a:r>
            <a:r>
              <a:rPr lang="en-US" sz="2000" i="1" dirty="0" smtClean="0"/>
              <a:t>learning in Professional Learning Networks?</a:t>
            </a:r>
            <a:endParaRPr lang="en-US" sz="2000" i="1" dirty="0"/>
          </a:p>
          <a:p>
            <a:endParaRPr lang="en-US" sz="2000" dirty="0" smtClean="0"/>
          </a:p>
          <a:p>
            <a:r>
              <a:rPr lang="en-US" sz="2000" dirty="0" smtClean="0"/>
              <a:t>Studied development </a:t>
            </a:r>
            <a:r>
              <a:rPr lang="en-US" sz="2000" dirty="0"/>
              <a:t>of community </a:t>
            </a:r>
            <a:r>
              <a:rPr lang="en-US" sz="2000" dirty="0" smtClean="0"/>
              <a:t>in a graduate certificate program in Urban STEM </a:t>
            </a:r>
            <a:r>
              <a:rPr lang="en-US" sz="2000" dirty="0" smtClean="0"/>
              <a:t>across </a:t>
            </a:r>
            <a:r>
              <a:rPr lang="en-US" sz="2000" dirty="0"/>
              <a:t>educational </a:t>
            </a:r>
            <a:r>
              <a:rPr lang="en-US" sz="2000" dirty="0" smtClean="0"/>
              <a:t>and communication technologies (i.e., Twitter)</a:t>
            </a:r>
          </a:p>
          <a:p>
            <a:endParaRPr lang="en-US" sz="2000" dirty="0" smtClean="0"/>
          </a:p>
          <a:p>
            <a:r>
              <a:rPr lang="en-US" sz="2000" dirty="0" smtClean="0">
                <a:solidFill>
                  <a:srgbClr val="191919"/>
                </a:solidFill>
                <a:latin typeface="Helvetica" charset="0"/>
              </a:rPr>
              <a:t>Examine </a:t>
            </a:r>
            <a:r>
              <a:rPr lang="en-US" sz="2000" dirty="0">
                <a:solidFill>
                  <a:srgbClr val="191919"/>
                </a:solidFill>
                <a:latin typeface="Helvetica" charset="0"/>
              </a:rPr>
              <a:t>the types of interactions community members have, and how to portray those connections between members</a:t>
            </a:r>
            <a:endParaRPr lang="en-US" sz="2000" dirty="0"/>
          </a:p>
        </p:txBody>
      </p:sp>
      <p:graphicFrame>
        <p:nvGraphicFramePr>
          <p:cNvPr id="7" name="Table 6"/>
          <p:cNvGraphicFramePr>
            <a:graphicFrameLocks noGrp="1"/>
          </p:cNvGraphicFramePr>
          <p:nvPr>
            <p:extLst>
              <p:ext uri="{D42A27DB-BD31-4B8C-83A1-F6EECF244321}">
                <p14:modId xmlns:p14="http://schemas.microsoft.com/office/powerpoint/2010/main" val="14998574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6550016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4648" y="1678886"/>
            <a:ext cx="3685353" cy="4511847"/>
          </a:xfrm>
          <a:prstGeom prst="rect">
            <a:avLst/>
          </a:prstGeom>
          <a:ln>
            <a:solidFill>
              <a:schemeClr val="tx1"/>
            </a:solidFill>
          </a:ln>
        </p:spPr>
      </p:pic>
      <p:sp>
        <p:nvSpPr>
          <p:cNvPr id="2" name="Title 1"/>
          <p:cNvSpPr>
            <a:spLocks noGrp="1"/>
          </p:cNvSpPr>
          <p:nvPr>
            <p:ph type="title"/>
          </p:nvPr>
        </p:nvSpPr>
        <p:spPr/>
        <p:txBody>
          <a:bodyPr>
            <a:normAutofit fontScale="90000"/>
          </a:bodyPr>
          <a:lstStyle/>
          <a:p>
            <a:r>
              <a:rPr lang="en-US" dirty="0" smtClean="0"/>
              <a:t>Example: Analysis of teachers’ </a:t>
            </a:r>
            <a:r>
              <a:rPr lang="en-US" dirty="0" smtClean="0"/>
              <a:t>TPACK using performance assessments</a:t>
            </a:r>
            <a:endParaRPr lang="en-US" dirty="0"/>
          </a:p>
        </p:txBody>
      </p:sp>
      <p:sp>
        <p:nvSpPr>
          <p:cNvPr id="3" name="Content Placeholder 2"/>
          <p:cNvSpPr>
            <a:spLocks noGrp="1"/>
          </p:cNvSpPr>
          <p:nvPr>
            <p:ph idx="1"/>
          </p:nvPr>
        </p:nvSpPr>
        <p:spPr>
          <a:xfrm>
            <a:off x="457199" y="1600200"/>
            <a:ext cx="4544247" cy="4876800"/>
          </a:xfrm>
        </p:spPr>
        <p:txBody>
          <a:bodyPr>
            <a:normAutofit/>
          </a:bodyPr>
          <a:lstStyle/>
          <a:p>
            <a:r>
              <a:rPr lang="en-US" sz="2000" i="1" dirty="0" smtClean="0"/>
              <a:t>How </a:t>
            </a:r>
            <a:r>
              <a:rPr lang="en-US" sz="2000" i="1" dirty="0"/>
              <a:t>can researchers study </a:t>
            </a:r>
            <a:r>
              <a:rPr lang="en-US" sz="2000" i="1" dirty="0" smtClean="0"/>
              <a:t>artifacts </a:t>
            </a:r>
            <a:r>
              <a:rPr lang="en-US" sz="2000" i="1" dirty="0"/>
              <a:t>created by teachers </a:t>
            </a:r>
            <a:r>
              <a:rPr lang="en-US" sz="2000" i="1" dirty="0" smtClean="0"/>
              <a:t>in MA </a:t>
            </a:r>
            <a:r>
              <a:rPr lang="en-US" sz="2000" i="1" dirty="0"/>
              <a:t>in </a:t>
            </a:r>
            <a:r>
              <a:rPr lang="en-US" sz="2000" i="1" dirty="0" smtClean="0"/>
              <a:t>Education and MA in Educational Technology programs?</a:t>
            </a:r>
            <a:endParaRPr lang="en-US" sz="2000" i="1" dirty="0"/>
          </a:p>
          <a:p>
            <a:endParaRPr lang="en-US" sz="2000" dirty="0"/>
          </a:p>
          <a:p>
            <a:r>
              <a:rPr lang="en-US" sz="2000" dirty="0"/>
              <a:t>Assessed teachers’ knowledge through digital portfolios as performance assessments of teachers’ Technological Pedagogical Content Knowledge (TPACK)</a:t>
            </a:r>
          </a:p>
          <a:p>
            <a:endParaRPr lang="en-US" sz="2000" dirty="0"/>
          </a:p>
          <a:p>
            <a:r>
              <a:rPr lang="en-US" sz="2000" dirty="0" smtClean="0"/>
              <a:t>Found that </a:t>
            </a:r>
            <a:r>
              <a:rPr lang="en-US" sz="2000" dirty="0" smtClean="0"/>
              <a:t>portfolios </a:t>
            </a:r>
            <a:r>
              <a:rPr lang="en-US" sz="2000" dirty="0" smtClean="0"/>
              <a:t>could </a:t>
            </a:r>
            <a:r>
              <a:rPr lang="en-US" sz="2000" dirty="0" smtClean="0"/>
              <a:t>be used to understand teachers’ </a:t>
            </a:r>
            <a:r>
              <a:rPr lang="en-US" sz="2000" dirty="0" smtClean="0"/>
              <a:t>TPACK and its differences across programs</a:t>
            </a:r>
            <a:endParaRPr lang="en-US" sz="2000" dirty="0" smtClean="0"/>
          </a:p>
        </p:txBody>
      </p:sp>
      <p:sp>
        <p:nvSpPr>
          <p:cNvPr id="5" name="Rectangle 4"/>
          <p:cNvSpPr/>
          <p:nvPr/>
        </p:nvSpPr>
        <p:spPr>
          <a:xfrm>
            <a:off x="-12527" y="6553200"/>
            <a:ext cx="9144000" cy="292388"/>
          </a:xfrm>
          <a:prstGeom prst="rect">
            <a:avLst/>
          </a:prstGeom>
        </p:spPr>
        <p:txBody>
          <a:bodyPr wrap="square">
            <a:spAutoFit/>
          </a:bodyPr>
          <a:lstStyle/>
          <a:p>
            <a:r>
              <a:rPr lang="en-US" sz="1300" dirty="0" smtClean="0">
                <a:latin typeface="Helvetica Neue" charset="0"/>
                <a:ea typeface="Helvetica Neue" charset="0"/>
                <a:cs typeface="Helvetica Neue" charset="0"/>
              </a:rPr>
              <a:t>Koehler</a:t>
            </a:r>
            <a:r>
              <a:rPr lang="en-US" sz="1300" dirty="0">
                <a:latin typeface="Helvetica Neue" charset="0"/>
                <a:ea typeface="Helvetica Neue" charset="0"/>
                <a:cs typeface="Helvetica Neue" charset="0"/>
              </a:rPr>
              <a:t>, </a:t>
            </a:r>
            <a:r>
              <a:rPr lang="en-US" sz="1300" dirty="0" err="1">
                <a:latin typeface="Helvetica Neue" charset="0"/>
                <a:ea typeface="Helvetica Neue" charset="0"/>
                <a:cs typeface="Helvetica Neue" charset="0"/>
              </a:rPr>
              <a:t>Greenhalgh</a:t>
            </a:r>
            <a:r>
              <a:rPr lang="en-US" sz="1300" dirty="0">
                <a:latin typeface="Helvetica Neue" charset="0"/>
                <a:ea typeface="Helvetica Neue" charset="0"/>
                <a:cs typeface="Helvetica Neue" charset="0"/>
              </a:rPr>
              <a:t>, Rosenberg, &amp; Keenan, 2016, </a:t>
            </a:r>
            <a:r>
              <a:rPr lang="en-US" sz="1300" i="1" dirty="0" smtClean="0">
                <a:latin typeface="Helvetica Neue" charset="0"/>
                <a:ea typeface="Helvetica Neue" charset="0"/>
                <a:cs typeface="Helvetica Neue" charset="0"/>
              </a:rPr>
              <a:t>JTATE; </a:t>
            </a:r>
            <a:r>
              <a:rPr lang="en-US" sz="1300" dirty="0" smtClean="0">
                <a:latin typeface="Helvetica Neue" charset="0"/>
                <a:ea typeface="Helvetica Neue" charset="0"/>
                <a:cs typeface="Helvetica Neue" charset="0"/>
              </a:rPr>
              <a:t>Rosenberg, </a:t>
            </a:r>
            <a:r>
              <a:rPr lang="en-US" sz="1300" dirty="0" err="1" smtClean="0">
                <a:latin typeface="Helvetica Neue" charset="0"/>
                <a:ea typeface="Helvetica Neue" charset="0"/>
                <a:cs typeface="Helvetica Neue" charset="0"/>
              </a:rPr>
              <a:t>Greenhalgh</a:t>
            </a:r>
            <a:r>
              <a:rPr lang="en-US" sz="1300" dirty="0">
                <a:latin typeface="Helvetica Neue" charset="0"/>
                <a:ea typeface="Helvetica Neue" charset="0"/>
                <a:cs typeface="Helvetica Neue" charset="0"/>
              </a:rPr>
              <a:t>, &amp; Koehler, 2015, </a:t>
            </a:r>
            <a:r>
              <a:rPr lang="en-US" sz="1300" i="1" dirty="0">
                <a:latin typeface="Helvetica Neue" charset="0"/>
                <a:ea typeface="Helvetica Neue" charset="0"/>
                <a:cs typeface="Helvetica Neue" charset="0"/>
              </a:rPr>
              <a:t>SITE </a:t>
            </a:r>
            <a:r>
              <a:rPr lang="en-US" sz="1300" i="1" dirty="0" smtClean="0">
                <a:latin typeface="Helvetica Neue" charset="0"/>
                <a:ea typeface="Helvetica Neue" charset="0"/>
                <a:cs typeface="Helvetica Neue" charset="0"/>
              </a:rPr>
              <a:t>Proceedings</a:t>
            </a:r>
            <a:endParaRPr lang="en-US" sz="1300" dirty="0">
              <a:latin typeface="Helvetica Neue" charset="0"/>
              <a:ea typeface="Helvetica Neue" charset="0"/>
              <a:cs typeface="Helvetica Neue"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81211509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9218490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90158"/>
            <a:ext cx="8229600" cy="4386842"/>
          </a:xfrm>
        </p:spPr>
        <p:txBody>
          <a:bodyPr anchor="ctr">
            <a:normAutofit/>
          </a:bodyPr>
          <a:lstStyle/>
          <a:p>
            <a:pPr marL="0" indent="0">
              <a:buNone/>
            </a:pPr>
            <a:r>
              <a:rPr lang="en-US" dirty="0" smtClean="0"/>
              <a:t>Two </a:t>
            </a:r>
            <a:r>
              <a:rPr lang="en-US" dirty="0"/>
              <a:t>studies to explore this </a:t>
            </a:r>
            <a:r>
              <a:rPr lang="en-US" dirty="0" smtClean="0"/>
              <a:t>issue:</a:t>
            </a:r>
            <a:endParaRPr lang="en-US" dirty="0"/>
          </a:p>
          <a:p>
            <a:endParaRPr lang="en-US" dirty="0"/>
          </a:p>
          <a:p>
            <a:pPr marL="457200" indent="-457200">
              <a:buFont typeface="+mj-lt"/>
              <a:buAutoNum type="arabicPeriod"/>
            </a:pPr>
            <a:r>
              <a:rPr lang="en-US" dirty="0" smtClean="0"/>
              <a:t>How </a:t>
            </a:r>
            <a:r>
              <a:rPr lang="en-US" dirty="0"/>
              <a:t>do </a:t>
            </a:r>
            <a:r>
              <a:rPr lang="en-US" dirty="0" smtClean="0"/>
              <a:t>learning activities </a:t>
            </a:r>
            <a:r>
              <a:rPr lang="en-US" dirty="0"/>
              <a:t>and being able to choose impact student </a:t>
            </a:r>
            <a:r>
              <a:rPr lang="en-US" dirty="0" smtClean="0"/>
              <a:t>engagement in high school science classrooms?</a:t>
            </a:r>
          </a:p>
          <a:p>
            <a:pPr marL="457200" indent="-457200">
              <a:buFont typeface="+mj-lt"/>
              <a:buAutoNum type="arabicPeriod"/>
            </a:pPr>
            <a:endParaRPr lang="en-US" dirty="0" smtClean="0"/>
          </a:p>
          <a:p>
            <a:pPr marL="457200" indent="-457200">
              <a:buFont typeface="+mj-lt"/>
              <a:buAutoNum type="arabicPeriod"/>
            </a:pPr>
            <a:r>
              <a:rPr lang="en-US" dirty="0" smtClean="0"/>
              <a:t>How </a:t>
            </a:r>
            <a:r>
              <a:rPr lang="en-US" dirty="0"/>
              <a:t>does work with data impact student engagement in </a:t>
            </a:r>
            <a:r>
              <a:rPr lang="en-US" dirty="0" smtClean="0"/>
              <a:t>STEM in summer STEM programs?</a:t>
            </a:r>
            <a:endParaRPr lang="en-US" dirty="0"/>
          </a:p>
        </p:txBody>
      </p:sp>
      <p:sp>
        <p:nvSpPr>
          <p:cNvPr id="6" name="Rectangle 5"/>
          <p:cNvSpPr/>
          <p:nvPr/>
        </p:nvSpPr>
        <p:spPr>
          <a:xfrm>
            <a:off x="4001972" y="3244334"/>
            <a:ext cx="1140056" cy="369332"/>
          </a:xfrm>
          <a:prstGeom prst="rect">
            <a:avLst/>
          </a:prstGeom>
        </p:spPr>
        <p:txBody>
          <a:bodyPr wrap="none">
            <a:spAutoFit/>
          </a:bodyPr>
          <a:lstStyle/>
          <a:p>
            <a:pPr algn="ctr"/>
            <a:r>
              <a:rPr lang="en-US" dirty="0">
                <a:solidFill>
                  <a:schemeClr val="bg1"/>
                </a:solidFill>
                <a:latin typeface="Helvetica Neue" charset="0"/>
                <a:ea typeface="Helvetica Neue" charset="0"/>
                <a:cs typeface="Helvetica Neue" charset="0"/>
              </a:rPr>
              <a:t>Overview</a:t>
            </a:r>
          </a:p>
        </p:txBody>
      </p:sp>
      <p:graphicFrame>
        <p:nvGraphicFramePr>
          <p:cNvPr id="7" name="Table 6"/>
          <p:cNvGraphicFramePr>
            <a:graphicFrameLocks noGrp="1"/>
          </p:cNvGraphicFramePr>
          <p:nvPr>
            <p:extLst>
              <p:ext uri="{D42A27DB-BD31-4B8C-83A1-F6EECF244321}">
                <p14:modId xmlns:p14="http://schemas.microsoft.com/office/powerpoint/2010/main" val="690515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5" name="Title 1"/>
          <p:cNvSpPr>
            <a:spLocks noGrp="1"/>
          </p:cNvSpPr>
          <p:nvPr>
            <p:ph type="title"/>
          </p:nvPr>
        </p:nvSpPr>
        <p:spPr>
          <a:xfrm>
            <a:off x="457200" y="739036"/>
            <a:ext cx="8229600" cy="990600"/>
          </a:xfrm>
        </p:spPr>
        <p:txBody>
          <a:bodyPr>
            <a:normAutofit fontScale="90000"/>
          </a:bodyPr>
          <a:lstStyle/>
          <a:p>
            <a:r>
              <a:rPr lang="en-US" dirty="0"/>
              <a:t>How do K-12 students who work with data in science education engage in their learning?</a:t>
            </a:r>
          </a:p>
        </p:txBody>
      </p:sp>
    </p:spTree>
    <p:extLst>
      <p:ext uri="{BB962C8B-B14F-4D97-AF65-F5344CB8AC3E}">
        <p14:creationId xmlns:p14="http://schemas.microsoft.com/office/powerpoint/2010/main" val="2302060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data</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0005" y="3082512"/>
            <a:ext cx="4241800" cy="1435100"/>
          </a:xfrm>
        </p:spPr>
      </p:pic>
      <p:graphicFrame>
        <p:nvGraphicFramePr>
          <p:cNvPr id="9" name="Table 8"/>
          <p:cNvGraphicFramePr>
            <a:graphicFrameLocks noGrp="1"/>
          </p:cNvGraphicFramePr>
          <p:nvPr>
            <p:extLst>
              <p:ext uri="{D42A27DB-BD31-4B8C-83A1-F6EECF244321}">
                <p14:modId xmlns:p14="http://schemas.microsoft.com/office/powerpoint/2010/main" val="19956952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581729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data</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8881"/>
            <a:ext cx="9144000" cy="3863822"/>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9956952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953667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data</a:t>
            </a:r>
            <a:endParaRPr lang="en-US" dirty="0"/>
          </a:p>
        </p:txBody>
      </p:sp>
      <p:sp>
        <p:nvSpPr>
          <p:cNvPr id="3" name="TextBox 2"/>
          <p:cNvSpPr txBox="1"/>
          <p:nvPr/>
        </p:nvSpPr>
        <p:spPr>
          <a:xfrm>
            <a:off x="2035088" y="6241774"/>
            <a:ext cx="5073826" cy="523220"/>
          </a:xfrm>
          <a:prstGeom prst="rect">
            <a:avLst/>
          </a:prstGeom>
          <a:noFill/>
        </p:spPr>
        <p:txBody>
          <a:bodyPr wrap="none" rtlCol="0">
            <a:spAutoFit/>
          </a:bodyPr>
          <a:lstStyle/>
          <a:p>
            <a:pPr algn="ctr"/>
            <a:r>
              <a:rPr lang="en-US" sz="1400" dirty="0" smtClean="0">
                <a:latin typeface="Helvetica Neue" charset="0"/>
                <a:ea typeface="Helvetica Neue" charset="0"/>
                <a:cs typeface="Helvetica Neue" charset="0"/>
              </a:rPr>
              <a:t>Hancock, Kaput, &amp; Goldsmith, 1992; Wild &amp; </a:t>
            </a:r>
            <a:r>
              <a:rPr lang="en-US" sz="1400" dirty="0" err="1" smtClean="0">
                <a:latin typeface="Helvetica Neue" charset="0"/>
                <a:ea typeface="Helvetica Neue" charset="0"/>
                <a:cs typeface="Helvetica Neue" charset="0"/>
              </a:rPr>
              <a:t>Pfannkuch</a:t>
            </a:r>
            <a:r>
              <a:rPr lang="en-US" sz="1400" dirty="0" smtClean="0">
                <a:latin typeface="Helvetica Neue" charset="0"/>
                <a:ea typeface="Helvetica Neue" charset="0"/>
                <a:cs typeface="Helvetica Neue" charset="0"/>
              </a:rPr>
              <a:t>, 1999</a:t>
            </a:r>
          </a:p>
          <a:p>
            <a:pPr algn="ctr"/>
            <a:r>
              <a:rPr lang="en-US" sz="1400" dirty="0" smtClean="0">
                <a:latin typeface="Helvetica Neue" charset="0"/>
                <a:ea typeface="Helvetica Neue" charset="0"/>
                <a:cs typeface="Helvetica Neue" charset="0"/>
              </a:rPr>
              <a:t>NGSS Lead States, 2013; National Research Council, 2012</a:t>
            </a:r>
            <a:endParaRPr lang="en-US" sz="1400" dirty="0">
              <a:latin typeface="Helvetica Neue" charset="0"/>
              <a:ea typeface="Helvetica Neue" charset="0"/>
              <a:cs typeface="Helvetica Neue"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9956952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950976"/>
            <a:ext cx="9144000" cy="3863822"/>
          </a:xfrm>
          <a:prstGeom prst="rect">
            <a:avLst/>
          </a:prstGeom>
        </p:spPr>
      </p:pic>
    </p:spTree>
    <p:extLst>
      <p:ext uri="{BB962C8B-B14F-4D97-AF65-F5344CB8AC3E}">
        <p14:creationId xmlns:p14="http://schemas.microsoft.com/office/powerpoint/2010/main" val="9246978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6971"/>
            <a:ext cx="8229600" cy="5490029"/>
          </a:xfrm>
        </p:spPr>
        <p:txBody>
          <a:bodyPr anchor="ctr"/>
          <a:lstStyle/>
          <a:p>
            <a:pPr marL="0" indent="0">
              <a:buNone/>
            </a:pPr>
            <a:r>
              <a:rPr lang="en-US" dirty="0" smtClean="0">
                <a:solidFill>
                  <a:srgbClr val="B5B8C4"/>
                </a:solidFill>
              </a:rPr>
              <a:t>Introduction</a:t>
            </a:r>
          </a:p>
          <a:p>
            <a:pPr marL="0" indent="0">
              <a:buNone/>
            </a:pPr>
            <a:r>
              <a:rPr lang="en-US" dirty="0" smtClean="0">
                <a:solidFill>
                  <a:srgbClr val="B5B8C4"/>
                </a:solidFill>
              </a:rPr>
              <a:t>Overview</a:t>
            </a:r>
          </a:p>
          <a:p>
            <a:pPr marL="0" indent="0">
              <a:buNone/>
            </a:pPr>
            <a:r>
              <a:rPr lang="en-US" dirty="0" smtClean="0"/>
              <a:t>Study 1 </a:t>
            </a:r>
          </a:p>
          <a:p>
            <a:pPr marL="0" indent="0">
              <a:buNone/>
            </a:pPr>
            <a:r>
              <a:rPr lang="en-US" dirty="0" smtClean="0">
                <a:solidFill>
                  <a:srgbClr val="B5B8C4"/>
                </a:solidFill>
              </a:rPr>
              <a:t>Study 2</a:t>
            </a:r>
          </a:p>
          <a:p>
            <a:pPr marL="0" indent="0">
              <a:buNone/>
            </a:pPr>
            <a:r>
              <a:rPr lang="en-US" dirty="0" smtClean="0">
                <a:solidFill>
                  <a:srgbClr val="B5B8C4"/>
                </a:solidFill>
              </a:rPr>
              <a:t>Future Work </a:t>
            </a:r>
            <a:endParaRPr lang="en-US" dirty="0">
              <a:solidFill>
                <a:srgbClr val="B5B8C4"/>
              </a:solidFill>
            </a:endParaRPr>
          </a:p>
        </p:txBody>
      </p:sp>
      <p:graphicFrame>
        <p:nvGraphicFramePr>
          <p:cNvPr id="4" name="Table 3"/>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32601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STUDY ONE</a:t>
            </a:r>
            <a:endParaRPr lang="en-US" dirty="0"/>
          </a:p>
        </p:txBody>
      </p:sp>
      <p:sp>
        <p:nvSpPr>
          <p:cNvPr id="3" name="Content Placeholder 2"/>
          <p:cNvSpPr>
            <a:spLocks noGrp="1"/>
          </p:cNvSpPr>
          <p:nvPr>
            <p:ph idx="1"/>
          </p:nvPr>
        </p:nvSpPr>
        <p:spPr/>
        <p:txBody>
          <a:bodyPr anchor="ctr">
            <a:normAutofit/>
          </a:bodyPr>
          <a:lstStyle/>
          <a:p>
            <a:r>
              <a:rPr lang="en-US" dirty="0" smtClean="0"/>
              <a:t>Explored </a:t>
            </a:r>
            <a:r>
              <a:rPr lang="en-US" dirty="0" smtClean="0"/>
              <a:t>common </a:t>
            </a:r>
            <a:r>
              <a:rPr lang="en-US" dirty="0" smtClean="0"/>
              <a:t>and </a:t>
            </a:r>
            <a:r>
              <a:rPr lang="en-US" dirty="0" smtClean="0"/>
              <a:t>hands-on science, activities using a person-in-context approach</a:t>
            </a:r>
          </a:p>
          <a:p>
            <a:endParaRPr lang="en-US" dirty="0"/>
          </a:p>
          <a:p>
            <a:r>
              <a:rPr lang="en-US" dirty="0" smtClean="0"/>
              <a:t>Mixture of </a:t>
            </a:r>
            <a:r>
              <a:rPr lang="en-US" dirty="0" smtClean="0"/>
              <a:t>inquiry-based (or scientific practices-based) teaching and learning </a:t>
            </a:r>
            <a:r>
              <a:rPr lang="en-US" dirty="0" smtClean="0"/>
              <a:t>as well as common school activities (lecture, individual work) </a:t>
            </a:r>
          </a:p>
        </p:txBody>
      </p:sp>
      <p:graphicFrame>
        <p:nvGraphicFramePr>
          <p:cNvPr id="6" name="Table 5"/>
          <p:cNvGraphicFramePr>
            <a:graphicFrameLocks noGrp="1"/>
          </p:cNvGraphicFramePr>
          <p:nvPr>
            <p:extLst>
              <p:ext uri="{D42A27DB-BD31-4B8C-83A1-F6EECF244321}">
                <p14:modId xmlns:p14="http://schemas.microsoft.com/office/powerpoint/2010/main" val="46070580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4" name="TextBox 3"/>
          <p:cNvSpPr txBox="1"/>
          <p:nvPr/>
        </p:nvSpPr>
        <p:spPr>
          <a:xfrm>
            <a:off x="2196924" y="6477000"/>
            <a:ext cx="4750147" cy="369332"/>
          </a:xfrm>
          <a:prstGeom prst="rect">
            <a:avLst/>
          </a:prstGeom>
          <a:noFill/>
        </p:spPr>
        <p:txBody>
          <a:bodyPr wrap="none" rtlCol="0">
            <a:spAutoFit/>
          </a:bodyPr>
          <a:lstStyle/>
          <a:p>
            <a:r>
              <a:rPr lang="en-US" dirty="0" smtClean="0"/>
              <a:t>Schmidt, Rosenberg, &amp; </a:t>
            </a:r>
            <a:r>
              <a:rPr lang="en-US" dirty="0" err="1" smtClean="0"/>
              <a:t>Beymer</a:t>
            </a:r>
            <a:r>
              <a:rPr lang="en-US" dirty="0" smtClean="0"/>
              <a:t>, 2018, </a:t>
            </a:r>
            <a:r>
              <a:rPr lang="en-US" i="1" dirty="0" smtClean="0"/>
              <a:t>JRST</a:t>
            </a:r>
            <a:endParaRPr lang="en-US" dirty="0"/>
          </a:p>
        </p:txBody>
      </p:sp>
    </p:spTree>
    <p:extLst>
      <p:ext uri="{BB962C8B-B14F-4D97-AF65-F5344CB8AC3E}">
        <p14:creationId xmlns:p14="http://schemas.microsoft.com/office/powerpoint/2010/main" val="14785124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Context and sample</a:t>
            </a:r>
            <a:endParaRPr lang="en-US" dirty="0"/>
          </a:p>
        </p:txBody>
      </p:sp>
      <p:sp>
        <p:nvSpPr>
          <p:cNvPr id="3" name="Content Placeholder 2"/>
          <p:cNvSpPr>
            <a:spLocks noGrp="1"/>
          </p:cNvSpPr>
          <p:nvPr>
            <p:ph idx="1"/>
          </p:nvPr>
        </p:nvSpPr>
        <p:spPr/>
        <p:txBody>
          <a:bodyPr anchor="ctr">
            <a:normAutofit/>
          </a:bodyPr>
          <a:lstStyle/>
          <a:p>
            <a:r>
              <a:rPr lang="en-US" dirty="0" smtClean="0"/>
              <a:t>12 </a:t>
            </a:r>
            <a:r>
              <a:rPr lang="en-US" dirty="0"/>
              <a:t>high school </a:t>
            </a:r>
            <a:r>
              <a:rPr lang="en-US" dirty="0" smtClean="0"/>
              <a:t>classrooms</a:t>
            </a:r>
          </a:p>
          <a:p>
            <a:endParaRPr lang="en-US" dirty="0" smtClean="0"/>
          </a:p>
          <a:p>
            <a:r>
              <a:rPr lang="en-US" dirty="0" smtClean="0"/>
              <a:t>Large high </a:t>
            </a:r>
            <a:r>
              <a:rPr lang="en-US" dirty="0"/>
              <a:t>school outside of a large metropolitan </a:t>
            </a:r>
            <a:r>
              <a:rPr lang="en-US" dirty="0" smtClean="0"/>
              <a:t>area</a:t>
            </a:r>
          </a:p>
          <a:p>
            <a:endParaRPr lang="en-US" dirty="0" smtClean="0"/>
          </a:p>
          <a:p>
            <a:r>
              <a:rPr lang="en-US" dirty="0" smtClean="0"/>
              <a:t>244 </a:t>
            </a:r>
            <a:r>
              <a:rPr lang="en-US" dirty="0" smtClean="0"/>
              <a:t>students</a:t>
            </a:r>
          </a:p>
          <a:p>
            <a:pPr lvl="1"/>
            <a:r>
              <a:rPr lang="en-US" dirty="0" smtClean="0"/>
              <a:t>From racially and ethnically diverse groups (42% Hispanic, 37% White, 12%  Black, 9% Multi-racial and from other groups)</a:t>
            </a:r>
            <a:endParaRPr lang="en-US" dirty="0" smtClean="0"/>
          </a:p>
        </p:txBody>
      </p:sp>
      <p:graphicFrame>
        <p:nvGraphicFramePr>
          <p:cNvPr id="8" name="Table 7"/>
          <p:cNvGraphicFramePr>
            <a:graphicFrameLocks noGrp="1"/>
          </p:cNvGraphicFramePr>
          <p:nvPr>
            <p:extLst>
              <p:ext uri="{D42A27DB-BD31-4B8C-83A1-F6EECF244321}">
                <p14:modId xmlns:p14="http://schemas.microsoft.com/office/powerpoint/2010/main" val="140384997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556833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Research interest</a:t>
            </a:r>
            <a:endParaRPr lang="en-US" dirty="0"/>
          </a:p>
        </p:txBody>
      </p:sp>
      <p:graphicFrame>
        <p:nvGraphicFramePr>
          <p:cNvPr id="5" name="Table 4"/>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Content Placeholder 2"/>
          <p:cNvSpPr>
            <a:spLocks noGrp="1"/>
          </p:cNvSpPr>
          <p:nvPr>
            <p:ph idx="1"/>
          </p:nvPr>
        </p:nvSpPr>
        <p:spPr>
          <a:xfrm>
            <a:off x="457200" y="1600200"/>
            <a:ext cx="8229600" cy="4876800"/>
          </a:xfrm>
        </p:spPr>
        <p:txBody>
          <a:bodyPr>
            <a:normAutofit/>
          </a:bodyPr>
          <a:lstStyle/>
          <a:p>
            <a:r>
              <a:rPr lang="en-US" dirty="0"/>
              <a:t>R</a:t>
            </a:r>
            <a:r>
              <a:rPr lang="en-US" dirty="0" smtClean="0"/>
              <a:t>ole and use of data in K-12 STEM research, teaching, and learning </a:t>
            </a:r>
          </a:p>
          <a:p>
            <a:endParaRPr lang="en-US" dirty="0"/>
          </a:p>
          <a:p>
            <a:r>
              <a:rPr lang="en-US" dirty="0" smtClean="0"/>
              <a:t>Taught H.S. Biology, Chemistry, and Earth Science</a:t>
            </a:r>
          </a:p>
          <a:p>
            <a:endParaRPr lang="en-US" dirty="0"/>
          </a:p>
          <a:p>
            <a:r>
              <a:rPr lang="en-US" dirty="0"/>
              <a:t>Motivated by challenges and opportunities from helping students </a:t>
            </a:r>
            <a:r>
              <a:rPr lang="en-US" dirty="0" smtClean="0"/>
              <a:t>do science in personally meaningful ways</a:t>
            </a:r>
          </a:p>
          <a:p>
            <a:endParaRPr lang="en-US" dirty="0"/>
          </a:p>
          <a:p>
            <a:r>
              <a:rPr lang="en-US" dirty="0"/>
              <a:t>Apply </a:t>
            </a:r>
            <a:r>
              <a:rPr lang="en-US" i="1" dirty="0"/>
              <a:t>research</a:t>
            </a:r>
            <a:r>
              <a:rPr lang="en-US" dirty="0"/>
              <a:t> to </a:t>
            </a:r>
            <a:r>
              <a:rPr lang="en-US" i="1" dirty="0"/>
              <a:t>teaching</a:t>
            </a:r>
            <a:r>
              <a:rPr lang="en-US" dirty="0"/>
              <a:t> about technology integration in science education, especially on teachers’ Technological Pedagogical Content Knowledge (TPACK</a:t>
            </a:r>
            <a:r>
              <a:rPr lang="en-US" dirty="0" smtClean="0"/>
              <a:t>)</a:t>
            </a:r>
            <a:endParaRPr lang="en-US" dirty="0"/>
          </a:p>
        </p:txBody>
      </p:sp>
    </p:spTree>
    <p:extLst>
      <p:ext uri="{BB962C8B-B14F-4D97-AF65-F5344CB8AC3E}">
        <p14:creationId xmlns:p14="http://schemas.microsoft.com/office/powerpoint/2010/main" val="20355254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question</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dirty="0" smtClean="0"/>
              <a:t>How do learning </a:t>
            </a:r>
            <a:r>
              <a:rPr lang="en-US" dirty="0"/>
              <a:t>activities </a:t>
            </a:r>
            <a:r>
              <a:rPr lang="en-US" dirty="0" smtClean="0"/>
              <a:t>and </a:t>
            </a:r>
            <a:r>
              <a:rPr lang="en-US" dirty="0"/>
              <a:t>being able to choose impact students’ </a:t>
            </a:r>
            <a:r>
              <a:rPr lang="en-US" dirty="0" smtClean="0"/>
              <a:t>engagement in science?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87305598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7329775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Experience sampling method (ESM)</a:t>
            </a:r>
            <a:endParaRPr lang="en-US" dirty="0"/>
          </a:p>
        </p:txBody>
      </p:sp>
      <p:sp>
        <p:nvSpPr>
          <p:cNvPr id="3" name="Content Placeholder 2"/>
          <p:cNvSpPr>
            <a:spLocks noGrp="1"/>
          </p:cNvSpPr>
          <p:nvPr>
            <p:ph idx="1"/>
          </p:nvPr>
        </p:nvSpPr>
        <p:spPr>
          <a:xfrm>
            <a:off x="457199" y="1600200"/>
            <a:ext cx="8081319" cy="4876800"/>
          </a:xfrm>
        </p:spPr>
        <p:txBody>
          <a:bodyPr anchor="ctr">
            <a:normAutofit/>
          </a:bodyPr>
          <a:lstStyle/>
          <a:p>
            <a:r>
              <a:rPr lang="en-US" dirty="0" smtClean="0"/>
              <a:t>Involves asking participating students / youth about their experiences using short surveys</a:t>
            </a:r>
          </a:p>
          <a:p>
            <a:endParaRPr lang="en-US" dirty="0" smtClean="0"/>
          </a:p>
          <a:p>
            <a:r>
              <a:rPr lang="en-US" dirty="0" smtClean="0"/>
              <a:t>Typically using a mobile device (app on a phone)</a:t>
            </a:r>
          </a:p>
          <a:p>
            <a:endParaRPr lang="en-US" dirty="0" smtClean="0"/>
          </a:p>
          <a:p>
            <a:r>
              <a:rPr lang="en-US" dirty="0" smtClean="0"/>
              <a:t>Every 15-30 minutes</a:t>
            </a:r>
          </a:p>
          <a:p>
            <a:endParaRPr lang="en-US" dirty="0" smtClean="0"/>
          </a:p>
          <a:p>
            <a:r>
              <a:rPr lang="en-US" i="1" dirty="0" smtClean="0"/>
              <a:t>“When you were signaled, how interested were you in what you were learning?”</a:t>
            </a:r>
            <a:endParaRPr lang="en-US" i="1" dirty="0"/>
          </a:p>
        </p:txBody>
      </p:sp>
      <p:graphicFrame>
        <p:nvGraphicFramePr>
          <p:cNvPr id="5" name="Table 4"/>
          <p:cNvGraphicFramePr>
            <a:graphicFrameLocks noGrp="1"/>
          </p:cNvGraphicFramePr>
          <p:nvPr>
            <p:extLst>
              <p:ext uri="{D42A27DB-BD31-4B8C-83A1-F6EECF244321}">
                <p14:modId xmlns:p14="http://schemas.microsoft.com/office/powerpoint/2010/main" val="184368039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5181595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ESM?</a:t>
            </a:r>
            <a:endParaRPr lang="en-US" dirty="0"/>
          </a:p>
        </p:txBody>
      </p:sp>
      <p:sp>
        <p:nvSpPr>
          <p:cNvPr id="3" name="Content Placeholder 2"/>
          <p:cNvSpPr>
            <a:spLocks noGrp="1"/>
          </p:cNvSpPr>
          <p:nvPr>
            <p:ph idx="1"/>
          </p:nvPr>
        </p:nvSpPr>
        <p:spPr/>
        <p:txBody>
          <a:bodyPr anchor="ctr">
            <a:normAutofit/>
          </a:bodyPr>
          <a:lstStyle/>
          <a:p>
            <a:r>
              <a:rPr lang="en-US" dirty="0" smtClean="0"/>
              <a:t>Understand learning experiences in a qualitatively distinct way </a:t>
            </a:r>
            <a:r>
              <a:rPr lang="en-US" sz="1800" dirty="0" smtClean="0"/>
              <a:t>(</a:t>
            </a:r>
            <a:r>
              <a:rPr lang="en-US" sz="1800" dirty="0" err="1" smtClean="0"/>
              <a:t>Hektner</a:t>
            </a:r>
            <a:r>
              <a:rPr lang="en-US" sz="1800" dirty="0" smtClean="0"/>
              <a:t>, Schmidt, &amp; </a:t>
            </a:r>
            <a:r>
              <a:rPr lang="en-US" sz="1800" dirty="0" err="1" smtClean="0"/>
              <a:t>Csikszentmihalyi</a:t>
            </a:r>
            <a:r>
              <a:rPr lang="en-US" sz="1800" dirty="0" smtClean="0"/>
              <a:t>, 2007)</a:t>
            </a:r>
          </a:p>
          <a:p>
            <a:endParaRPr lang="en-US" sz="1800" dirty="0" smtClean="0"/>
          </a:p>
          <a:p>
            <a:r>
              <a:rPr lang="en-US" dirty="0" smtClean="0"/>
              <a:t>Helps us to understand moment-to-moment changes in learning</a:t>
            </a:r>
          </a:p>
          <a:p>
            <a:endParaRPr lang="en-US" dirty="0" smtClean="0"/>
          </a:p>
          <a:p>
            <a:pPr lvl="1"/>
            <a:r>
              <a:rPr lang="en-US" dirty="0"/>
              <a:t>U</a:t>
            </a:r>
            <a:r>
              <a:rPr lang="en-US" dirty="0" smtClean="0"/>
              <a:t>nderstand experiences </a:t>
            </a:r>
            <a:r>
              <a:rPr lang="en-US" i="1" dirty="0" smtClean="0"/>
              <a:t>during</a:t>
            </a:r>
            <a:r>
              <a:rPr lang="en-US" dirty="0" smtClean="0"/>
              <a:t> activities such as laboratories</a:t>
            </a:r>
          </a:p>
          <a:p>
            <a:pPr lvl="1"/>
            <a:endParaRPr lang="en-US" dirty="0"/>
          </a:p>
          <a:p>
            <a:r>
              <a:rPr lang="en-US" dirty="0" smtClean="0"/>
              <a:t>Can investigate </a:t>
            </a:r>
            <a:r>
              <a:rPr lang="en-US" dirty="0" smtClean="0"/>
              <a:t>engagement in learning activities</a:t>
            </a:r>
            <a:r>
              <a:rPr lang="en-US" dirty="0" smtClean="0"/>
              <a:t> </a:t>
            </a:r>
            <a:r>
              <a:rPr lang="en-US" dirty="0" smtClean="0"/>
              <a:t>in a context-sensitive </a:t>
            </a:r>
            <a:r>
              <a:rPr lang="en-US" dirty="0" smtClean="0"/>
              <a:t>way</a:t>
            </a:r>
            <a:endParaRPr lang="en-US" dirty="0" smtClean="0"/>
          </a:p>
        </p:txBody>
      </p:sp>
      <p:graphicFrame>
        <p:nvGraphicFramePr>
          <p:cNvPr id="5" name="Table 4"/>
          <p:cNvGraphicFramePr>
            <a:graphicFrameLocks noGrp="1"/>
          </p:cNvGraphicFramePr>
          <p:nvPr>
            <p:extLst>
              <p:ext uri="{D42A27DB-BD31-4B8C-83A1-F6EECF244321}">
                <p14:modId xmlns:p14="http://schemas.microsoft.com/office/powerpoint/2010/main" val="69490662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1197423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Dimensions of engagement</a:t>
            </a:r>
            <a:endParaRPr lang="en-US" dirty="0"/>
          </a:p>
        </p:txBody>
      </p:sp>
      <p:sp>
        <p:nvSpPr>
          <p:cNvPr id="3" name="Content Placeholder 2"/>
          <p:cNvSpPr>
            <a:spLocks noGrp="1"/>
          </p:cNvSpPr>
          <p:nvPr>
            <p:ph idx="1"/>
          </p:nvPr>
        </p:nvSpPr>
        <p:spPr/>
        <p:txBody>
          <a:bodyPr anchor="ctr">
            <a:noAutofit/>
          </a:bodyPr>
          <a:lstStyle/>
          <a:p>
            <a:r>
              <a:rPr lang="en-US" sz="2800" i="1" dirty="0" smtClean="0"/>
              <a:t>Cognitive engagement</a:t>
            </a:r>
            <a:r>
              <a:rPr lang="en-US" sz="2800" dirty="0" smtClean="0"/>
              <a:t>: Importance to self</a:t>
            </a:r>
          </a:p>
          <a:p>
            <a:endParaRPr lang="en-US" sz="2800" dirty="0" smtClean="0"/>
          </a:p>
          <a:p>
            <a:r>
              <a:rPr lang="en-US" sz="2800" i="1" dirty="0" smtClean="0"/>
              <a:t>Affective engagement</a:t>
            </a:r>
            <a:r>
              <a:rPr lang="en-US" sz="2800" dirty="0" smtClean="0"/>
              <a:t>: </a:t>
            </a:r>
            <a:r>
              <a:rPr lang="en-US" sz="2800" dirty="0" smtClean="0"/>
              <a:t>Enjoyment of </a:t>
            </a:r>
            <a:r>
              <a:rPr lang="en-US" sz="2800" dirty="0" smtClean="0"/>
              <a:t>activity</a:t>
            </a:r>
          </a:p>
          <a:p>
            <a:endParaRPr lang="en-US" sz="2800" dirty="0" smtClean="0"/>
          </a:p>
          <a:p>
            <a:r>
              <a:rPr lang="en-US" sz="2800" i="1" dirty="0" smtClean="0"/>
              <a:t>Behavioral engagement</a:t>
            </a:r>
            <a:r>
              <a:rPr lang="en-US" sz="2800" dirty="0" smtClean="0"/>
              <a:t>: Effort exerted</a:t>
            </a:r>
            <a:endParaRPr lang="en-US" sz="2800" dirty="0"/>
          </a:p>
        </p:txBody>
      </p:sp>
      <p:graphicFrame>
        <p:nvGraphicFramePr>
          <p:cNvPr id="5" name="Table 4"/>
          <p:cNvGraphicFramePr>
            <a:graphicFrameLocks noGrp="1"/>
          </p:cNvGraphicFramePr>
          <p:nvPr>
            <p:extLst>
              <p:ext uri="{D42A27DB-BD31-4B8C-83A1-F6EECF244321}">
                <p14:modId xmlns:p14="http://schemas.microsoft.com/office/powerpoint/2010/main" val="127954037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123077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Person-oriented approach</a:t>
            </a:r>
            <a:endParaRPr lang="en-US" dirty="0"/>
          </a:p>
        </p:txBody>
      </p:sp>
      <p:sp>
        <p:nvSpPr>
          <p:cNvPr id="3" name="Content Placeholder 2"/>
          <p:cNvSpPr>
            <a:spLocks noGrp="1"/>
          </p:cNvSpPr>
          <p:nvPr>
            <p:ph idx="1"/>
          </p:nvPr>
        </p:nvSpPr>
        <p:spPr/>
        <p:txBody>
          <a:bodyPr anchor="ctr">
            <a:noAutofit/>
          </a:bodyPr>
          <a:lstStyle/>
          <a:p>
            <a:r>
              <a:rPr lang="en-US" dirty="0" smtClean="0"/>
              <a:t>How </a:t>
            </a:r>
            <a:r>
              <a:rPr lang="en-US" dirty="0"/>
              <a:t>aspects of engagement are experience together and at once in learners’ </a:t>
            </a:r>
            <a:r>
              <a:rPr lang="en-US" dirty="0" smtClean="0"/>
              <a:t>experiences</a:t>
            </a:r>
          </a:p>
          <a:p>
            <a:endParaRPr lang="en-US" dirty="0"/>
          </a:p>
          <a:p>
            <a:r>
              <a:rPr lang="en-US" dirty="0"/>
              <a:t>Interpreted solutions on the basis of fit indices, cross-validation, and </a:t>
            </a:r>
            <a:r>
              <a:rPr lang="en-US" dirty="0" smtClean="0"/>
              <a:t>concerns of parsimony and interpretability</a:t>
            </a:r>
            <a:endParaRPr lang="en-US" dirty="0" smtClean="0"/>
          </a:p>
          <a:p>
            <a:endParaRPr lang="en-US" dirty="0"/>
          </a:p>
          <a:p>
            <a:r>
              <a:rPr lang="en-US" dirty="0">
                <a:latin typeface="Helvetica" charset="0"/>
                <a:ea typeface="Helvetica" charset="0"/>
                <a:cs typeface="Helvetica" charset="0"/>
              </a:rPr>
              <a:t>Two-step cluster analysis via</a:t>
            </a:r>
            <a:r>
              <a:rPr lang="en-US" i="1" dirty="0">
                <a:latin typeface="Helvetica" charset="0"/>
                <a:ea typeface="Helvetica" charset="0"/>
                <a:cs typeface="Helvetica" charset="0"/>
              </a:rPr>
              <a:t> </a:t>
            </a:r>
            <a:r>
              <a:rPr lang="en-US" i="1" dirty="0" err="1">
                <a:latin typeface="Helvetica" charset="0"/>
                <a:ea typeface="Helvetica" charset="0"/>
                <a:cs typeface="Helvetica" charset="0"/>
              </a:rPr>
              <a:t>prcr</a:t>
            </a:r>
            <a:r>
              <a:rPr lang="en-US" i="1" dirty="0">
                <a:latin typeface="Helvetica" charset="0"/>
                <a:ea typeface="Helvetica" charset="0"/>
                <a:cs typeface="Helvetica" charset="0"/>
              </a:rPr>
              <a:t> </a:t>
            </a:r>
            <a:r>
              <a:rPr lang="en-US" dirty="0">
                <a:latin typeface="Helvetica" charset="0"/>
                <a:ea typeface="Helvetica" charset="0"/>
                <a:cs typeface="Helvetica" charset="0"/>
              </a:rPr>
              <a:t>(Rosenberg, Schmidt, </a:t>
            </a:r>
            <a:r>
              <a:rPr lang="en-US" dirty="0" err="1">
                <a:latin typeface="Helvetica" charset="0"/>
                <a:ea typeface="Helvetica" charset="0"/>
                <a:cs typeface="Helvetica" charset="0"/>
              </a:rPr>
              <a:t>Beymer</a:t>
            </a:r>
            <a:r>
              <a:rPr lang="en-US" dirty="0">
                <a:latin typeface="Helvetica" charset="0"/>
                <a:ea typeface="Helvetica" charset="0"/>
                <a:cs typeface="Helvetica" charset="0"/>
              </a:rPr>
              <a:t>, &amp; </a:t>
            </a:r>
            <a:r>
              <a:rPr lang="en-US" dirty="0" err="1">
                <a:latin typeface="Helvetica" charset="0"/>
                <a:ea typeface="Helvetica" charset="0"/>
                <a:cs typeface="Helvetica" charset="0"/>
              </a:rPr>
              <a:t>Steingut</a:t>
            </a:r>
            <a:r>
              <a:rPr lang="en-US" dirty="0">
                <a:latin typeface="Helvetica" charset="0"/>
                <a:ea typeface="Helvetica" charset="0"/>
                <a:cs typeface="Helvetica" charset="0"/>
              </a:rPr>
              <a:t>, 2018)</a:t>
            </a:r>
          </a:p>
        </p:txBody>
      </p:sp>
      <p:graphicFrame>
        <p:nvGraphicFramePr>
          <p:cNvPr id="5" name="Table 4"/>
          <p:cNvGraphicFramePr>
            <a:graphicFrameLocks noGrp="1"/>
          </p:cNvGraphicFramePr>
          <p:nvPr>
            <p:extLst>
              <p:ext uri="{D42A27DB-BD31-4B8C-83A1-F6EECF244321}">
                <p14:modId xmlns:p14="http://schemas.microsoft.com/office/powerpoint/2010/main" val="127954037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4470178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740" y="1678886"/>
            <a:ext cx="6730515" cy="4767448"/>
          </a:xfrm>
          <a:prstGeom prst="rect">
            <a:avLst/>
          </a:prstGeom>
        </p:spPr>
      </p:pic>
      <p:sp>
        <p:nvSpPr>
          <p:cNvPr id="2" name="Title 1"/>
          <p:cNvSpPr>
            <a:spLocks noGrp="1"/>
          </p:cNvSpPr>
          <p:nvPr>
            <p:ph type="title"/>
          </p:nvPr>
        </p:nvSpPr>
        <p:spPr/>
        <p:txBody>
          <a:bodyPr>
            <a:normAutofit/>
          </a:bodyPr>
          <a:lstStyle/>
          <a:p>
            <a:r>
              <a:rPr lang="en-US" dirty="0" smtClean="0"/>
              <a:t>Profiles of engagement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4793060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616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Universally Low</a:t>
            </a:r>
            <a:endParaRPr lang="en-US" dirty="0"/>
          </a:p>
        </p:txBody>
      </p:sp>
      <p:sp>
        <p:nvSpPr>
          <p:cNvPr id="3" name="TextBox 2"/>
          <p:cNvSpPr txBox="1"/>
          <p:nvPr/>
        </p:nvSpPr>
        <p:spPr>
          <a:xfrm>
            <a:off x="178129" y="3185448"/>
            <a:ext cx="2840135" cy="1754326"/>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Low levels of all three dimensions of engagement</a:t>
            </a:r>
          </a:p>
          <a:p>
            <a:pPr marL="285750" indent="-285750">
              <a:buFont typeface="Arial" charset="0"/>
              <a:buChar char="•"/>
            </a:pPr>
            <a:endParaRPr lang="en-US" dirty="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871 responses</a:t>
            </a:r>
          </a:p>
          <a:p>
            <a:pPr marL="285750" indent="-285750">
              <a:buFont typeface="Arial" charset="0"/>
              <a:buChar char="•"/>
            </a:pPr>
            <a:endParaRPr lang="en-US" dirty="0">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188661" y="3250715"/>
            <a:ext cx="2498134" cy="1623787"/>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87435520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5994172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Reluctant</a:t>
            </a:r>
            <a:endParaRPr lang="en-US" dirty="0"/>
          </a:p>
        </p:txBody>
      </p:sp>
      <p:sp>
        <p:nvSpPr>
          <p:cNvPr id="3" name="TextBox 2"/>
          <p:cNvSpPr txBox="1"/>
          <p:nvPr/>
        </p:nvSpPr>
        <p:spPr>
          <a:xfrm>
            <a:off x="178129" y="3046951"/>
            <a:ext cx="2840135" cy="2031325"/>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Modest levels of effort paired with low enjoyment and importance</a:t>
            </a:r>
          </a:p>
          <a:p>
            <a:pPr marL="285750" indent="-285750">
              <a:buFont typeface="Arial" charset="0"/>
              <a:buChar char="•"/>
            </a:pPr>
            <a:endParaRPr lang="en-US" dirty="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722 responses</a:t>
            </a:r>
          </a:p>
          <a:p>
            <a:pPr marL="285750" indent="-285750">
              <a:buFont typeface="Arial" charset="0"/>
              <a:buChar char="•"/>
            </a:pPr>
            <a:endParaRPr lang="en-US" dirty="0">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188661" y="3064735"/>
            <a:ext cx="2498134" cy="1623787"/>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85031259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3713553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Pleasurable</a:t>
            </a:r>
            <a:endParaRPr lang="en-US" dirty="0"/>
          </a:p>
        </p:txBody>
      </p:sp>
      <p:sp>
        <p:nvSpPr>
          <p:cNvPr id="3" name="TextBox 2"/>
          <p:cNvSpPr txBox="1"/>
          <p:nvPr/>
        </p:nvSpPr>
        <p:spPr>
          <a:xfrm>
            <a:off x="178129" y="3323948"/>
            <a:ext cx="2840135" cy="1477328"/>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High enjoyment with low importance</a:t>
            </a:r>
          </a:p>
          <a:p>
            <a:pPr marL="285750" indent="-285750">
              <a:buFont typeface="Arial" charset="0"/>
              <a:buChar char="•"/>
            </a:pPr>
            <a:endParaRPr lang="en-US" dirty="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751 responses</a:t>
            </a:r>
          </a:p>
          <a:p>
            <a:pPr marL="285750" indent="-285750">
              <a:buFont typeface="Arial" charset="0"/>
              <a:buChar char="•"/>
            </a:pPr>
            <a:endParaRPr lang="en-US" dirty="0">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427940" y="3107092"/>
            <a:ext cx="2498134" cy="1623787"/>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44074556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3713068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Rational</a:t>
            </a:r>
            <a:endParaRPr lang="en-US" dirty="0"/>
          </a:p>
        </p:txBody>
      </p:sp>
      <p:sp>
        <p:nvSpPr>
          <p:cNvPr id="3" name="TextBox 2"/>
          <p:cNvSpPr txBox="1"/>
          <p:nvPr/>
        </p:nvSpPr>
        <p:spPr>
          <a:xfrm>
            <a:off x="178129" y="3185448"/>
            <a:ext cx="2840135" cy="1754326"/>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High importance, moderate effort, and low enjoyment</a:t>
            </a:r>
          </a:p>
          <a:p>
            <a:pPr marL="285750" indent="-285750">
              <a:buFont typeface="Arial" charset="0"/>
              <a:buChar char="•"/>
            </a:pPr>
            <a:endParaRPr lang="en-US" dirty="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491 responses</a:t>
            </a:r>
          </a:p>
          <a:p>
            <a:pPr marL="285750" indent="-285750">
              <a:buFont typeface="Arial" charset="0"/>
              <a:buChar char="•"/>
            </a:pPr>
            <a:endParaRPr lang="en-US" dirty="0">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427940" y="3107092"/>
            <a:ext cx="2498134" cy="1623787"/>
          </a:xfrm>
          <a:prstGeom prst="rect">
            <a:avLst/>
          </a:prstGeom>
        </p:spPr>
      </p:pic>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377481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is power(</a:t>
            </a:r>
            <a:r>
              <a:rPr lang="en-US" dirty="0" err="1" smtClean="0"/>
              <a:t>ful</a:t>
            </a:r>
            <a:r>
              <a:rPr lang="en-US" dirty="0" smtClean="0"/>
              <a:t>)</a:t>
            </a:r>
            <a:endParaRPr lang="en-US" dirty="0"/>
          </a:p>
        </p:txBody>
      </p:sp>
      <p:pic>
        <p:nvPicPr>
          <p:cNvPr id="13" name="Picture 12"/>
          <p:cNvPicPr>
            <a:picLocks noChangeAspect="1"/>
          </p:cNvPicPr>
          <p:nvPr/>
        </p:nvPicPr>
        <p:blipFill>
          <a:blip r:embed="rId2"/>
          <a:stretch>
            <a:fillRect/>
          </a:stretch>
        </p:blipFill>
        <p:spPr>
          <a:xfrm>
            <a:off x="457200" y="3427572"/>
            <a:ext cx="2319810" cy="1104671"/>
          </a:xfrm>
          <a:prstGeom prst="rect">
            <a:avLst/>
          </a:prstGeom>
        </p:spPr>
      </p:pic>
      <p:pic>
        <p:nvPicPr>
          <p:cNvPr id="14" name="Picture 13"/>
          <p:cNvPicPr>
            <a:picLocks noChangeAspect="1"/>
          </p:cNvPicPr>
          <p:nvPr/>
        </p:nvPicPr>
        <p:blipFill>
          <a:blip r:embed="rId3"/>
          <a:stretch>
            <a:fillRect/>
          </a:stretch>
        </p:blipFill>
        <p:spPr>
          <a:xfrm>
            <a:off x="6376827" y="3071528"/>
            <a:ext cx="2046633" cy="178640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7628" y="2816405"/>
            <a:ext cx="2055117" cy="2296654"/>
          </a:xfrm>
          <a:prstGeom prst="rect">
            <a:avLst/>
          </a:prstGeom>
        </p:spPr>
      </p:pic>
      <p:sp>
        <p:nvSpPr>
          <p:cNvPr id="16" name="TextBox 15"/>
          <p:cNvSpPr txBox="1"/>
          <p:nvPr/>
        </p:nvSpPr>
        <p:spPr>
          <a:xfrm>
            <a:off x="941279" y="2343336"/>
            <a:ext cx="1351652" cy="369332"/>
          </a:xfrm>
          <a:prstGeom prst="rect">
            <a:avLst/>
          </a:prstGeom>
          <a:noFill/>
        </p:spPr>
        <p:txBody>
          <a:bodyPr wrap="none" rtlCol="0">
            <a:spAutoFit/>
          </a:bodyPr>
          <a:lstStyle/>
          <a:p>
            <a:r>
              <a:rPr lang="en-US" smtClean="0"/>
              <a:t>Companies</a:t>
            </a:r>
            <a:endParaRPr lang="en-US"/>
          </a:p>
        </p:txBody>
      </p:sp>
      <p:sp>
        <p:nvSpPr>
          <p:cNvPr id="17" name="TextBox 16"/>
          <p:cNvSpPr txBox="1"/>
          <p:nvPr/>
        </p:nvSpPr>
        <p:spPr>
          <a:xfrm>
            <a:off x="6897441" y="2338100"/>
            <a:ext cx="1005403" cy="369332"/>
          </a:xfrm>
          <a:prstGeom prst="rect">
            <a:avLst/>
          </a:prstGeom>
          <a:noFill/>
        </p:spPr>
        <p:txBody>
          <a:bodyPr wrap="none" rtlCol="0">
            <a:spAutoFit/>
          </a:bodyPr>
          <a:lstStyle/>
          <a:p>
            <a:r>
              <a:rPr lang="en-US" smtClean="0"/>
              <a:t>Citizens</a:t>
            </a:r>
            <a:endParaRPr lang="en-US"/>
          </a:p>
        </p:txBody>
      </p:sp>
      <p:sp>
        <p:nvSpPr>
          <p:cNvPr id="19" name="TextBox 18"/>
          <p:cNvSpPr txBox="1"/>
          <p:nvPr/>
        </p:nvSpPr>
        <p:spPr>
          <a:xfrm>
            <a:off x="3868064" y="2338100"/>
            <a:ext cx="1454244" cy="369332"/>
          </a:xfrm>
          <a:prstGeom prst="rect">
            <a:avLst/>
          </a:prstGeom>
          <a:noFill/>
        </p:spPr>
        <p:txBody>
          <a:bodyPr wrap="none" rtlCol="0">
            <a:spAutoFit/>
          </a:bodyPr>
          <a:lstStyle/>
          <a:p>
            <a:r>
              <a:rPr lang="en-US" dirty="0" smtClean="0"/>
              <a:t>Government</a:t>
            </a:r>
            <a:endParaRPr lang="en-US" dirty="0"/>
          </a:p>
        </p:txBody>
      </p:sp>
      <p:graphicFrame>
        <p:nvGraphicFramePr>
          <p:cNvPr id="18" name="Table 17"/>
          <p:cNvGraphicFramePr>
            <a:graphicFrameLocks noGrp="1"/>
          </p:cNvGraphicFramePr>
          <p:nvPr>
            <p:extLst>
              <p:ext uri="{D42A27DB-BD31-4B8C-83A1-F6EECF244321}">
                <p14:modId xmlns:p14="http://schemas.microsoft.com/office/powerpoint/2010/main" val="76559284"/>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423422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Moderately Full</a:t>
            </a:r>
            <a:endParaRPr lang="en-US" dirty="0"/>
          </a:p>
        </p:txBody>
      </p:sp>
      <p:sp>
        <p:nvSpPr>
          <p:cNvPr id="3" name="TextBox 2"/>
          <p:cNvSpPr txBox="1"/>
          <p:nvPr/>
        </p:nvSpPr>
        <p:spPr>
          <a:xfrm>
            <a:off x="178129" y="3185449"/>
            <a:ext cx="2840135" cy="1754326"/>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Moderately high enjoyment, effort, and importance</a:t>
            </a:r>
          </a:p>
          <a:p>
            <a:pPr marL="285750" indent="-285750">
              <a:buFont typeface="Arial" charset="0"/>
              <a:buChar char="•"/>
            </a:pPr>
            <a:endParaRPr lang="en-US" dirty="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694 responses</a:t>
            </a:r>
          </a:p>
          <a:p>
            <a:pPr marL="285750" indent="-285750">
              <a:buFont typeface="Arial" charset="0"/>
              <a:buChar char="•"/>
            </a:pPr>
            <a:endParaRPr lang="en-US" dirty="0">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427940" y="3107092"/>
            <a:ext cx="2498134" cy="1623787"/>
          </a:xfrm>
          <a:prstGeom prst="rect">
            <a:avLst/>
          </a:prstGeom>
        </p:spPr>
      </p:pic>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19072633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Full</a:t>
            </a:r>
            <a:endParaRPr lang="en-US" dirty="0"/>
          </a:p>
        </p:txBody>
      </p:sp>
      <p:sp>
        <p:nvSpPr>
          <p:cNvPr id="3" name="TextBox 2"/>
          <p:cNvSpPr txBox="1"/>
          <p:nvPr/>
        </p:nvSpPr>
        <p:spPr>
          <a:xfrm>
            <a:off x="178129" y="3323947"/>
            <a:ext cx="2840135" cy="1477328"/>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High enjoyment</a:t>
            </a:r>
            <a:r>
              <a:rPr lang="en-US" dirty="0">
                <a:latin typeface="Helvetica" charset="0"/>
                <a:ea typeface="Helvetica" charset="0"/>
                <a:cs typeface="Helvetica" charset="0"/>
              </a:rPr>
              <a:t>, effort, and importance</a:t>
            </a:r>
          </a:p>
          <a:p>
            <a:pPr marL="285750" indent="-285750">
              <a:buFont typeface="Arial" charset="0"/>
              <a:buChar char="•"/>
            </a:pPr>
            <a:endParaRPr lang="en-US" dirty="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428 responses</a:t>
            </a:r>
          </a:p>
          <a:p>
            <a:pPr marL="285750" indent="-285750">
              <a:buFont typeface="Arial" charset="0"/>
              <a:buChar char="•"/>
            </a:pPr>
            <a:endParaRPr lang="en-US" dirty="0">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427940" y="3107092"/>
            <a:ext cx="2498134" cy="1623787"/>
          </a:xfrm>
          <a:prstGeom prst="rect">
            <a:avLst/>
          </a:prstGeom>
        </p:spPr>
      </p:pic>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1470154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593" y="1678886"/>
            <a:ext cx="6730515" cy="4767448"/>
          </a:xfrm>
          <a:prstGeom prst="rect">
            <a:avLst/>
          </a:prstGeom>
        </p:spPr>
      </p:pic>
      <p:sp>
        <p:nvSpPr>
          <p:cNvPr id="2" name="Title 1"/>
          <p:cNvSpPr>
            <a:spLocks noGrp="1"/>
          </p:cNvSpPr>
          <p:nvPr>
            <p:ph type="title"/>
          </p:nvPr>
        </p:nvSpPr>
        <p:spPr/>
        <p:txBody>
          <a:bodyPr>
            <a:normAutofit/>
          </a:bodyPr>
          <a:lstStyle/>
          <a:p>
            <a:r>
              <a:rPr lang="en-US" dirty="0" smtClean="0"/>
              <a:t>Profiles of engagement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3250699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039728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Different </a:t>
            </a:r>
            <a:r>
              <a:rPr lang="en-US" dirty="0" smtClean="0"/>
              <a:t>activities </a:t>
            </a:r>
            <a:r>
              <a:rPr lang="en-US" dirty="0"/>
              <a:t>are associated with different profiles of engagement</a:t>
            </a:r>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Laboratory </a:t>
            </a:r>
            <a:r>
              <a:rPr lang="en-US" dirty="0" smtClean="0"/>
              <a:t>activities can be particularly engaging (and disengaging; </a:t>
            </a:r>
            <a:r>
              <a:rPr lang="en-US" i="1" dirty="0" smtClean="0"/>
              <a:t>Z</a:t>
            </a:r>
            <a:r>
              <a:rPr lang="en-US" dirty="0" smtClean="0"/>
              <a:t> = 3.93, </a:t>
            </a:r>
            <a:r>
              <a:rPr lang="en-US" i="1" dirty="0" smtClean="0"/>
              <a:t>p</a:t>
            </a:r>
            <a:r>
              <a:rPr lang="en-US" dirty="0" smtClean="0"/>
              <a:t> &lt; .05; </a:t>
            </a:r>
            <a:r>
              <a:rPr lang="en-US" i="1" dirty="0" smtClean="0"/>
              <a:t>Z</a:t>
            </a:r>
            <a:r>
              <a:rPr lang="en-US" dirty="0" smtClean="0"/>
              <a:t> = 3.62, </a:t>
            </a:r>
            <a:r>
              <a:rPr lang="en-US" i="1" dirty="0" smtClean="0"/>
              <a:t>p</a:t>
            </a:r>
            <a:r>
              <a:rPr lang="en-US" dirty="0" smtClean="0"/>
              <a:t> &lt; .05)</a:t>
            </a:r>
          </a:p>
          <a:p>
            <a:endParaRPr lang="en-US" dirty="0" smtClean="0"/>
          </a:p>
          <a:p>
            <a:r>
              <a:rPr lang="en-US" dirty="0" smtClean="0"/>
              <a:t>Quizzes and tests have some affordances in terms of students’ engagement (Rational: </a:t>
            </a:r>
            <a:r>
              <a:rPr lang="en-US" i="1" dirty="0" smtClean="0"/>
              <a:t>Z</a:t>
            </a:r>
            <a:r>
              <a:rPr lang="en-US" dirty="0" smtClean="0"/>
              <a:t> = 12.62, </a:t>
            </a:r>
            <a:r>
              <a:rPr lang="en-US" i="1" dirty="0" smtClean="0"/>
              <a:t>p</a:t>
            </a:r>
            <a:r>
              <a:rPr lang="en-US" dirty="0" smtClean="0"/>
              <a:t> &lt; .05)</a:t>
            </a:r>
          </a:p>
          <a:p>
            <a:endParaRPr lang="en-US" dirty="0" smtClean="0"/>
          </a:p>
          <a:p>
            <a:r>
              <a:rPr lang="en-US" dirty="0" smtClean="0"/>
              <a:t>Individual work can be particularly disengaging (Reluctant; </a:t>
            </a:r>
            <a:r>
              <a:rPr lang="en-US" i="1" dirty="0" smtClean="0"/>
              <a:t>Z</a:t>
            </a:r>
            <a:r>
              <a:rPr lang="en-US" dirty="0" smtClean="0"/>
              <a:t> = 3.72, </a:t>
            </a:r>
            <a:r>
              <a:rPr lang="en-US" i="1" dirty="0" smtClean="0"/>
              <a:t>p</a:t>
            </a:r>
            <a:r>
              <a:rPr lang="en-US" dirty="0" smtClean="0"/>
              <a:t> &lt; .05)</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9293469"/>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3" name="TextBox 2"/>
          <p:cNvSpPr txBox="1"/>
          <p:nvPr/>
        </p:nvSpPr>
        <p:spPr>
          <a:xfrm>
            <a:off x="2931885" y="6477000"/>
            <a:ext cx="3817258" cy="369332"/>
          </a:xfrm>
          <a:prstGeom prst="rect">
            <a:avLst/>
          </a:prstGeom>
          <a:noFill/>
        </p:spPr>
        <p:txBody>
          <a:bodyPr wrap="square" rtlCol="0">
            <a:spAutoFit/>
          </a:bodyPr>
          <a:lstStyle/>
          <a:p>
            <a:pPr algn="ctr"/>
            <a:r>
              <a:rPr lang="en-US" dirty="0" smtClean="0">
                <a:latin typeface="Symbol" charset="2"/>
                <a:ea typeface="Symbol" charset="2"/>
                <a:cs typeface="Symbol" charset="2"/>
              </a:rPr>
              <a:t> c</a:t>
            </a:r>
            <a:r>
              <a:rPr lang="en-US" baseline="30000" dirty="0" smtClean="0">
                <a:latin typeface="Symbol" charset="2"/>
                <a:ea typeface="Symbol" charset="2"/>
                <a:cs typeface="Symbol" charset="2"/>
              </a:rPr>
              <a:t>2</a:t>
            </a:r>
            <a:r>
              <a:rPr lang="en-US" dirty="0" smtClean="0">
                <a:latin typeface="Symbol" charset="2"/>
                <a:ea typeface="Symbol" charset="2"/>
                <a:cs typeface="Symbol" charset="2"/>
              </a:rPr>
              <a:t> = </a:t>
            </a:r>
            <a:r>
              <a:rPr lang="en-US" dirty="0" smtClean="0">
                <a:latin typeface="Symbol" charset="2"/>
                <a:ea typeface="Symbol" charset="2"/>
                <a:cs typeface="Symbol" charset="2"/>
              </a:rPr>
              <a:t>339.16 (20), </a:t>
            </a:r>
            <a:r>
              <a:rPr lang="en-US" i="1" dirty="0" smtClean="0">
                <a:latin typeface="Helvetica" charset="0"/>
                <a:ea typeface="Helvetica" charset="0"/>
                <a:cs typeface="Helvetica" charset="0"/>
              </a:rPr>
              <a:t>p</a:t>
            </a:r>
            <a:r>
              <a:rPr lang="en-US" dirty="0" smtClean="0">
                <a:latin typeface="Symbol" charset="2"/>
                <a:ea typeface="Symbol" charset="2"/>
                <a:cs typeface="Symbol" charset="2"/>
              </a:rPr>
              <a:t> &lt; .001</a:t>
            </a:r>
            <a:endParaRPr lang="en-US" dirty="0">
              <a:latin typeface="Symbol" charset="2"/>
              <a:ea typeface="Symbol" charset="2"/>
              <a:cs typeface="Symbol" charset="2"/>
            </a:endParaRPr>
          </a:p>
        </p:txBody>
      </p:sp>
    </p:spTree>
    <p:extLst>
      <p:ext uri="{BB962C8B-B14F-4D97-AF65-F5344CB8AC3E}">
        <p14:creationId xmlns:p14="http://schemas.microsoft.com/office/powerpoint/2010/main" val="17926442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impacts of choice on engagement</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Being able to choose who to work with is associated with </a:t>
            </a:r>
            <a:r>
              <a:rPr lang="en-US" i="1" dirty="0" smtClean="0"/>
              <a:t>Universally Low </a:t>
            </a:r>
            <a:r>
              <a:rPr lang="en-US" dirty="0" smtClean="0"/>
              <a:t>engagement </a:t>
            </a:r>
            <a:r>
              <a:rPr lang="en-US" dirty="0" smtClean="0"/>
              <a:t>(</a:t>
            </a:r>
            <a:r>
              <a:rPr lang="en-US" i="1" dirty="0" smtClean="0">
                <a:latin typeface="Symbol" charset="2"/>
                <a:ea typeface="Symbol" charset="2"/>
                <a:cs typeface="Symbol" charset="2"/>
              </a:rPr>
              <a:t>b</a:t>
            </a:r>
            <a:r>
              <a:rPr lang="en-US" dirty="0" smtClean="0"/>
              <a:t> </a:t>
            </a:r>
            <a:r>
              <a:rPr lang="en-US" dirty="0" smtClean="0"/>
              <a:t>= 1.43, </a:t>
            </a:r>
            <a:r>
              <a:rPr lang="en-US" i="1" dirty="0" smtClean="0"/>
              <a:t>p</a:t>
            </a:r>
            <a:r>
              <a:rPr lang="en-US" dirty="0" smtClean="0"/>
              <a:t> &lt; .001)</a:t>
            </a:r>
          </a:p>
          <a:p>
            <a:endParaRPr lang="en-US" dirty="0" smtClean="0"/>
          </a:p>
          <a:p>
            <a:r>
              <a:rPr lang="en-US" dirty="0" smtClean="0"/>
              <a:t>Choosing how to do an activity is associated with </a:t>
            </a:r>
            <a:r>
              <a:rPr lang="en-US" i="1" dirty="0" smtClean="0"/>
              <a:t>Full </a:t>
            </a:r>
            <a:r>
              <a:rPr lang="en-US" dirty="0" smtClean="0"/>
              <a:t>engagement </a:t>
            </a:r>
            <a:r>
              <a:rPr lang="en-US" dirty="0" smtClean="0"/>
              <a:t>(</a:t>
            </a:r>
            <a:r>
              <a:rPr lang="en-US" i="1" dirty="0">
                <a:latin typeface="Symbol" charset="2"/>
                <a:ea typeface="Symbol" charset="2"/>
                <a:cs typeface="Symbol" charset="2"/>
              </a:rPr>
              <a:t>b</a:t>
            </a:r>
            <a:r>
              <a:rPr lang="en-US" dirty="0" smtClean="0"/>
              <a:t> </a:t>
            </a:r>
            <a:r>
              <a:rPr lang="en-US" dirty="0" smtClean="0"/>
              <a:t>= 1.35, </a:t>
            </a:r>
            <a:r>
              <a:rPr lang="en-US" i="1" dirty="0" smtClean="0"/>
              <a:t>p</a:t>
            </a:r>
            <a:r>
              <a:rPr lang="en-US" dirty="0" smtClean="0"/>
              <a:t> &lt; .05) </a:t>
            </a:r>
          </a:p>
          <a:p>
            <a:endParaRPr lang="en-US" dirty="0"/>
          </a:p>
          <a:p>
            <a:r>
              <a:rPr lang="en-US" dirty="0" smtClean="0"/>
              <a:t>Defining the topic or purpose is associated with </a:t>
            </a:r>
            <a:r>
              <a:rPr lang="en-US" i="1" dirty="0" smtClean="0"/>
              <a:t>Full </a:t>
            </a:r>
            <a:r>
              <a:rPr lang="en-US" dirty="0" smtClean="0"/>
              <a:t>engagement </a:t>
            </a:r>
            <a:r>
              <a:rPr lang="en-US" dirty="0" smtClean="0"/>
              <a:t>(</a:t>
            </a:r>
            <a:r>
              <a:rPr lang="en-US" i="1" dirty="0">
                <a:latin typeface="Symbol" charset="2"/>
                <a:ea typeface="Symbol" charset="2"/>
                <a:cs typeface="Symbol" charset="2"/>
              </a:rPr>
              <a:t>b</a:t>
            </a:r>
            <a:r>
              <a:rPr lang="en-US" dirty="0" smtClean="0"/>
              <a:t> </a:t>
            </a:r>
            <a:r>
              <a:rPr lang="en-US" dirty="0" smtClean="0"/>
              <a:t>= 1.60, </a:t>
            </a:r>
            <a:r>
              <a:rPr lang="en-US" i="1" dirty="0" smtClean="0"/>
              <a:t>p</a:t>
            </a:r>
            <a:r>
              <a:rPr lang="en-US" dirty="0" smtClean="0"/>
              <a:t> &lt; </a:t>
            </a:r>
            <a:r>
              <a:rPr lang="en-US" dirty="0" smtClean="0"/>
              <a:t>.001</a:t>
            </a:r>
            <a:r>
              <a:rPr lang="en-US" dirty="0" smtClean="0"/>
              <a:t>) and less </a:t>
            </a:r>
            <a:r>
              <a:rPr lang="en-US" i="1" dirty="0" smtClean="0"/>
              <a:t>Universally Low  </a:t>
            </a:r>
            <a:r>
              <a:rPr lang="en-US" dirty="0" smtClean="0"/>
              <a:t>engagement </a:t>
            </a:r>
            <a:r>
              <a:rPr lang="en-US" dirty="0" smtClean="0"/>
              <a:t>(</a:t>
            </a:r>
            <a:r>
              <a:rPr lang="en-US" i="1" dirty="0">
                <a:latin typeface="Symbol" charset="2"/>
                <a:ea typeface="Symbol" charset="2"/>
                <a:cs typeface="Symbol" charset="2"/>
              </a:rPr>
              <a:t>b</a:t>
            </a:r>
            <a:r>
              <a:rPr lang="en-US" dirty="0" smtClean="0"/>
              <a:t> </a:t>
            </a:r>
            <a:r>
              <a:rPr lang="en-US" dirty="0" smtClean="0"/>
              <a:t>= 0.44, </a:t>
            </a:r>
            <a:r>
              <a:rPr lang="en-US" i="1" dirty="0" smtClean="0"/>
              <a:t>p</a:t>
            </a:r>
            <a:r>
              <a:rPr lang="en-US" dirty="0" smtClean="0"/>
              <a:t> &lt; .05)</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5030374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707911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a:t>
            </a:r>
            <a:endParaRPr lang="en-US" dirty="0"/>
          </a:p>
        </p:txBody>
      </p:sp>
      <p:sp>
        <p:nvSpPr>
          <p:cNvPr id="3" name="Content Placeholder 2"/>
          <p:cNvSpPr>
            <a:spLocks noGrp="1"/>
          </p:cNvSpPr>
          <p:nvPr>
            <p:ph idx="1"/>
          </p:nvPr>
        </p:nvSpPr>
        <p:spPr/>
        <p:txBody>
          <a:bodyPr anchor="ctr">
            <a:normAutofit/>
          </a:bodyPr>
          <a:lstStyle/>
          <a:p>
            <a:r>
              <a:rPr lang="en-US" dirty="0" smtClean="0"/>
              <a:t>Using the right kind of data, ESM, allowed us to study the impacts of the learning activity and choice when students work with data</a:t>
            </a:r>
          </a:p>
          <a:p>
            <a:endParaRPr lang="en-US" dirty="0" smtClean="0"/>
          </a:p>
          <a:p>
            <a:r>
              <a:rPr lang="en-US" dirty="0" smtClean="0"/>
              <a:t>Different activities in science are associated with different profiles of engagement</a:t>
            </a:r>
          </a:p>
          <a:p>
            <a:endParaRPr lang="en-US" dirty="0" smtClean="0"/>
          </a:p>
          <a:p>
            <a:r>
              <a:rPr lang="en-US" dirty="0" smtClean="0"/>
              <a:t>Providing chances for students to decide what to do or how to do it also impacts their engagement</a:t>
            </a:r>
          </a:p>
        </p:txBody>
      </p:sp>
      <p:graphicFrame>
        <p:nvGraphicFramePr>
          <p:cNvPr id="6" name="Table 5"/>
          <p:cNvGraphicFramePr>
            <a:graphicFrameLocks noGrp="1"/>
          </p:cNvGraphicFramePr>
          <p:nvPr>
            <p:extLst>
              <p:ext uri="{D42A27DB-BD31-4B8C-83A1-F6EECF244321}">
                <p14:modId xmlns:p14="http://schemas.microsoft.com/office/powerpoint/2010/main" val="112401199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699106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Implications for teachers</a:t>
            </a:r>
            <a:endParaRPr lang="en-US" dirty="0"/>
          </a:p>
        </p:txBody>
      </p:sp>
      <p:sp>
        <p:nvSpPr>
          <p:cNvPr id="3" name="Content Placeholder 2"/>
          <p:cNvSpPr>
            <a:spLocks noGrp="1"/>
          </p:cNvSpPr>
          <p:nvPr>
            <p:ph idx="1"/>
          </p:nvPr>
        </p:nvSpPr>
        <p:spPr/>
        <p:txBody>
          <a:bodyPr anchor="ctr">
            <a:normAutofit/>
          </a:bodyPr>
          <a:lstStyle/>
          <a:p>
            <a:r>
              <a:rPr lang="en-US" dirty="0" smtClean="0"/>
              <a:t>Prepare teachers to carry out a range of activities, but with an emphasis on engaging laboratory activities</a:t>
            </a:r>
          </a:p>
          <a:p>
            <a:endParaRPr lang="en-US" dirty="0"/>
          </a:p>
          <a:p>
            <a:r>
              <a:rPr lang="en-US" dirty="0" smtClean="0"/>
              <a:t>Help teachers recognize different choices in teacher preparation coursework </a:t>
            </a:r>
          </a:p>
          <a:p>
            <a:endParaRPr lang="en-US" dirty="0" smtClean="0"/>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374809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6971"/>
            <a:ext cx="8229600" cy="5490030"/>
          </a:xfrm>
        </p:spPr>
        <p:txBody>
          <a:bodyPr anchor="ctr"/>
          <a:lstStyle/>
          <a:p>
            <a:pPr marL="0" indent="0">
              <a:buNone/>
            </a:pPr>
            <a:r>
              <a:rPr lang="en-US" dirty="0" smtClean="0">
                <a:solidFill>
                  <a:srgbClr val="B5B8C4"/>
                </a:solidFill>
              </a:rPr>
              <a:t>Introduction</a:t>
            </a:r>
          </a:p>
          <a:p>
            <a:pPr marL="0" indent="0">
              <a:buNone/>
            </a:pPr>
            <a:r>
              <a:rPr lang="en-US" dirty="0" smtClean="0">
                <a:solidFill>
                  <a:srgbClr val="B5B8C4"/>
                </a:solidFill>
              </a:rPr>
              <a:t>Overview</a:t>
            </a:r>
          </a:p>
          <a:p>
            <a:pPr marL="0" indent="0">
              <a:buNone/>
            </a:pPr>
            <a:r>
              <a:rPr lang="en-US" dirty="0" smtClean="0">
                <a:solidFill>
                  <a:srgbClr val="B5B8C4"/>
                </a:solidFill>
              </a:rPr>
              <a:t>Study 1 </a:t>
            </a:r>
          </a:p>
          <a:p>
            <a:pPr marL="0" indent="0">
              <a:buNone/>
            </a:pPr>
            <a:r>
              <a:rPr lang="en-US" dirty="0" smtClean="0"/>
              <a:t>Study 2</a:t>
            </a:r>
          </a:p>
          <a:p>
            <a:pPr marL="0" indent="0">
              <a:buNone/>
            </a:pPr>
            <a:r>
              <a:rPr lang="en-US" dirty="0" smtClean="0">
                <a:solidFill>
                  <a:srgbClr val="B5B8C4"/>
                </a:solidFill>
              </a:rPr>
              <a:t>Future Work </a:t>
            </a:r>
            <a:endParaRPr lang="en-US" dirty="0">
              <a:solidFill>
                <a:srgbClr val="B5B8C4"/>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8300368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58692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STUDY 2</a:t>
            </a:r>
            <a:endParaRPr lang="en-US" dirty="0"/>
          </a:p>
        </p:txBody>
      </p:sp>
      <p:sp>
        <p:nvSpPr>
          <p:cNvPr id="3" name="Content Placeholder 2"/>
          <p:cNvSpPr>
            <a:spLocks noGrp="1"/>
          </p:cNvSpPr>
          <p:nvPr>
            <p:ph idx="1"/>
          </p:nvPr>
        </p:nvSpPr>
        <p:spPr/>
        <p:txBody>
          <a:bodyPr anchor="ctr">
            <a:normAutofit/>
          </a:bodyPr>
          <a:lstStyle/>
          <a:p>
            <a:pPr marL="0" indent="0">
              <a:buNone/>
            </a:pPr>
            <a:r>
              <a:rPr lang="en-US" dirty="0"/>
              <a:t>Studied work with data in summer STEM programs using </a:t>
            </a:r>
            <a:r>
              <a:rPr lang="en-US" i="1" dirty="0"/>
              <a:t>profiles of engagement and its </a:t>
            </a:r>
            <a:r>
              <a:rPr lang="en-US" i="1" dirty="0" smtClean="0"/>
              <a:t>conditions</a:t>
            </a:r>
          </a:p>
          <a:p>
            <a:pPr marL="0" indent="0">
              <a:buNone/>
            </a:pPr>
            <a:endParaRPr lang="en-US" dirty="0"/>
          </a:p>
          <a:p>
            <a:r>
              <a:rPr lang="en-US" dirty="0" smtClean="0"/>
              <a:t>Focus specifically on work with data as capabilities that cut across STEM content areas</a:t>
            </a:r>
          </a:p>
          <a:p>
            <a:endParaRPr lang="en-US" dirty="0" smtClean="0"/>
          </a:p>
          <a:p>
            <a:r>
              <a:rPr lang="en-US" dirty="0" smtClean="0"/>
              <a:t>Context of summer STEM programs designed around best practices</a:t>
            </a:r>
          </a:p>
        </p:txBody>
      </p:sp>
      <p:graphicFrame>
        <p:nvGraphicFramePr>
          <p:cNvPr id="8" name="Table 7"/>
          <p:cNvGraphicFramePr>
            <a:graphicFrameLocks noGrp="1"/>
          </p:cNvGraphicFramePr>
          <p:nvPr>
            <p:extLst>
              <p:ext uri="{D42A27DB-BD31-4B8C-83A1-F6EECF244321}">
                <p14:modId xmlns:p14="http://schemas.microsoft.com/office/powerpoint/2010/main" val="200344095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909706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Context and sample</a:t>
            </a:r>
            <a:endParaRPr lang="en-US" dirty="0"/>
          </a:p>
        </p:txBody>
      </p:sp>
      <p:sp>
        <p:nvSpPr>
          <p:cNvPr id="3" name="Content Placeholder 2"/>
          <p:cNvSpPr>
            <a:spLocks noGrp="1"/>
          </p:cNvSpPr>
          <p:nvPr>
            <p:ph idx="1"/>
          </p:nvPr>
        </p:nvSpPr>
        <p:spPr/>
        <p:txBody>
          <a:bodyPr anchor="ctr">
            <a:normAutofit/>
          </a:bodyPr>
          <a:lstStyle/>
          <a:p>
            <a:r>
              <a:rPr lang="en-US" dirty="0" smtClean="0"/>
              <a:t>Nine summer STEM programs</a:t>
            </a:r>
          </a:p>
          <a:p>
            <a:endParaRPr lang="en-US" dirty="0" smtClean="0"/>
          </a:p>
          <a:p>
            <a:r>
              <a:rPr lang="en-US" dirty="0" smtClean="0"/>
              <a:t>Offered by two intermediary organizations responsible for coordinating programs and their curricula</a:t>
            </a:r>
          </a:p>
          <a:p>
            <a:endParaRPr lang="en-US" dirty="0" smtClean="0"/>
          </a:p>
          <a:p>
            <a:r>
              <a:rPr lang="en-US" dirty="0" smtClean="0"/>
              <a:t>203 </a:t>
            </a:r>
            <a:r>
              <a:rPr lang="en-US" dirty="0" smtClean="0"/>
              <a:t>students</a:t>
            </a:r>
          </a:p>
          <a:p>
            <a:pPr marL="457200" lvl="2"/>
            <a:r>
              <a:rPr lang="en-US" dirty="0"/>
              <a:t>From racially and ethnically diverse groups (</a:t>
            </a:r>
            <a:r>
              <a:rPr lang="en-US" dirty="0" smtClean="0"/>
              <a:t>48% </a:t>
            </a:r>
            <a:r>
              <a:rPr lang="en-US" dirty="0"/>
              <a:t>Hispanic, </a:t>
            </a:r>
            <a:r>
              <a:rPr lang="en-US" dirty="0" smtClean="0"/>
              <a:t>36% Black, 7% Asian / Pacific Islander, 6% </a:t>
            </a:r>
            <a:r>
              <a:rPr lang="en-US" dirty="0"/>
              <a:t>White, </a:t>
            </a:r>
            <a:r>
              <a:rPr lang="en-US" dirty="0" smtClean="0"/>
              <a:t>3% Multi-racial)</a:t>
            </a:r>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80134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is power(</a:t>
            </a:r>
            <a:r>
              <a:rPr lang="en-US" dirty="0" err="1" smtClean="0"/>
              <a:t>ful</a:t>
            </a:r>
            <a:r>
              <a:rPr lang="en-US" dirty="0" smtClean="0"/>
              <a:t>)</a:t>
            </a:r>
            <a:endParaRPr lang="en-US" dirty="0"/>
          </a:p>
        </p:txBody>
      </p:sp>
      <p:pic>
        <p:nvPicPr>
          <p:cNvPr id="5" name="Picture 4"/>
          <p:cNvPicPr>
            <a:picLocks noChangeAspect="1"/>
          </p:cNvPicPr>
          <p:nvPr/>
        </p:nvPicPr>
        <p:blipFill>
          <a:blip r:embed="rId3"/>
          <a:stretch>
            <a:fillRect/>
          </a:stretch>
        </p:blipFill>
        <p:spPr>
          <a:xfrm>
            <a:off x="558524" y="2707432"/>
            <a:ext cx="2178602" cy="2378798"/>
          </a:xfrm>
          <a:prstGeom prst="rect">
            <a:avLst/>
          </a:prstGeom>
        </p:spPr>
      </p:pic>
      <p:sp>
        <p:nvSpPr>
          <p:cNvPr id="9" name="TextBox 8"/>
          <p:cNvSpPr txBox="1"/>
          <p:nvPr/>
        </p:nvSpPr>
        <p:spPr>
          <a:xfrm>
            <a:off x="816018" y="2338100"/>
            <a:ext cx="1492716" cy="369332"/>
          </a:xfrm>
          <a:prstGeom prst="rect">
            <a:avLst/>
          </a:prstGeom>
          <a:noFill/>
        </p:spPr>
        <p:txBody>
          <a:bodyPr wrap="none" rtlCol="0">
            <a:spAutoFit/>
          </a:bodyPr>
          <a:lstStyle/>
          <a:p>
            <a:r>
              <a:rPr lang="en-US" dirty="0" smtClean="0"/>
              <a:t>Researchers</a:t>
            </a:r>
            <a:endParaRPr lang="en-US" dirty="0"/>
          </a:p>
        </p:txBody>
      </p:sp>
      <p:sp>
        <p:nvSpPr>
          <p:cNvPr id="10" name="TextBox 9"/>
          <p:cNvSpPr txBox="1"/>
          <p:nvPr/>
        </p:nvSpPr>
        <p:spPr>
          <a:xfrm>
            <a:off x="6897441" y="2338100"/>
            <a:ext cx="1095172" cy="369332"/>
          </a:xfrm>
          <a:prstGeom prst="rect">
            <a:avLst/>
          </a:prstGeom>
          <a:noFill/>
        </p:spPr>
        <p:txBody>
          <a:bodyPr wrap="none" rtlCol="0">
            <a:spAutoFit/>
          </a:bodyPr>
          <a:lstStyle/>
          <a:p>
            <a:r>
              <a:rPr lang="en-US" dirty="0" smtClean="0"/>
              <a:t>Students</a:t>
            </a:r>
            <a:endParaRPr lang="en-US" dirty="0"/>
          </a:p>
        </p:txBody>
      </p:sp>
      <p:sp>
        <p:nvSpPr>
          <p:cNvPr id="11" name="TextBox 10"/>
          <p:cNvSpPr txBox="1"/>
          <p:nvPr/>
        </p:nvSpPr>
        <p:spPr>
          <a:xfrm>
            <a:off x="3901439" y="2338100"/>
            <a:ext cx="1121076" cy="369332"/>
          </a:xfrm>
          <a:prstGeom prst="rect">
            <a:avLst/>
          </a:prstGeom>
          <a:noFill/>
        </p:spPr>
        <p:txBody>
          <a:bodyPr wrap="none" rtlCol="0">
            <a:spAutoFit/>
          </a:bodyPr>
          <a:lstStyle/>
          <a:p>
            <a:r>
              <a:rPr lang="en-US" dirty="0" smtClean="0"/>
              <a:t>Teachers</a:t>
            </a:r>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2709" y="2872132"/>
            <a:ext cx="2498537" cy="1856409"/>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97461623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Introduction</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Overview</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Study 1</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Study 2</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Future Work</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6280" y="2996386"/>
            <a:ext cx="2257494" cy="1607900"/>
          </a:xfrm>
          <a:prstGeom prst="rect">
            <a:avLst/>
          </a:prstGeom>
          <a:noFill/>
          <a:ln w="38100">
            <a:noFill/>
            <a:miter lim="800000"/>
            <a:headEnd/>
            <a:tailEnd/>
          </a:ln>
          <a:effectLst>
            <a:outerShdw blurRad="63500" sx="102000" sy="102000" algn="ctr" rotWithShape="0">
              <a:prstClr val="black">
                <a:alpha val="40000"/>
              </a:prstClr>
            </a:outerShdw>
          </a:effectLst>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val="12000805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question</a:t>
            </a:r>
            <a:endParaRPr lang="en-US" dirty="0"/>
          </a:p>
        </p:txBody>
      </p:sp>
      <p:sp>
        <p:nvSpPr>
          <p:cNvPr id="3" name="Content Placeholder 2"/>
          <p:cNvSpPr>
            <a:spLocks noGrp="1"/>
          </p:cNvSpPr>
          <p:nvPr>
            <p:ph idx="1"/>
          </p:nvPr>
        </p:nvSpPr>
        <p:spPr>
          <a:xfrm>
            <a:off x="457199" y="1600200"/>
            <a:ext cx="8541657" cy="4876800"/>
          </a:xfrm>
        </p:spPr>
        <p:txBody>
          <a:bodyPr anchor="ctr">
            <a:normAutofit/>
          </a:bodyPr>
          <a:lstStyle/>
          <a:p>
            <a:r>
              <a:rPr lang="en-US"/>
              <a:t>H</a:t>
            </a:r>
            <a:r>
              <a:rPr lang="en-US" smtClean="0"/>
              <a:t>ow does doing </a:t>
            </a:r>
            <a:r>
              <a:rPr lang="en-US" dirty="0" smtClean="0"/>
              <a:t>data practices </a:t>
            </a:r>
            <a:r>
              <a:rPr lang="en-US" dirty="0"/>
              <a:t>(e.g., </a:t>
            </a:r>
            <a:r>
              <a:rPr lang="en-US" dirty="0" smtClean="0"/>
              <a:t>collecting, analyzing, interpreting, etc.) impact </a:t>
            </a:r>
            <a:r>
              <a:rPr lang="en-US" dirty="0"/>
              <a:t>students’ </a:t>
            </a:r>
            <a:r>
              <a:rPr lang="en-US" dirty="0" smtClean="0"/>
              <a:t>engagement?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7948224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Experience sampling method (ESM)</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7827" y="1826740"/>
            <a:ext cx="2488342" cy="4423719"/>
          </a:xfrm>
          <a:prstGeom prst="rect">
            <a:avLst/>
          </a:prstGeom>
        </p:spPr>
      </p:pic>
    </p:spTree>
    <p:extLst>
      <p:ext uri="{BB962C8B-B14F-4D97-AF65-F5344CB8AC3E}">
        <p14:creationId xmlns:p14="http://schemas.microsoft.com/office/powerpoint/2010/main" val="13091288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Coding frame for data practices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82368465"/>
              </p:ext>
            </p:extLst>
          </p:nvPr>
        </p:nvGraphicFramePr>
        <p:xfrm>
          <a:off x="457198" y="1969176"/>
          <a:ext cx="8229600" cy="4243959"/>
        </p:xfrm>
        <a:graphic>
          <a:graphicData uri="http://schemas.openxmlformats.org/drawingml/2006/table">
            <a:tbl>
              <a:tblPr>
                <a:tableStyleId>{5C22544A-7EE6-4342-B048-85BDC9FD1C3A}</a:tableStyleId>
              </a:tblPr>
              <a:tblGrid>
                <a:gridCol w="2362633"/>
                <a:gridCol w="5866967"/>
              </a:tblGrid>
              <a:tr h="317500">
                <a:tc>
                  <a:txBody>
                    <a:bodyPr/>
                    <a:lstStyle/>
                    <a:p>
                      <a:pPr marL="0" marR="0" algn="ctr">
                        <a:lnSpc>
                          <a:spcPct val="115000"/>
                        </a:lnSpc>
                        <a:spcBef>
                          <a:spcPts val="0"/>
                        </a:spcBef>
                        <a:spcAft>
                          <a:spcPts val="0"/>
                        </a:spcAft>
                      </a:pPr>
                      <a:r>
                        <a:rPr lang="en-US" sz="1600" b="1" dirty="0" smtClean="0">
                          <a:effectLst/>
                          <a:latin typeface="Helvetica Neue" charset="0"/>
                          <a:ea typeface="Helvetica Neue" charset="0"/>
                          <a:cs typeface="Helvetica Neue" charset="0"/>
                        </a:rPr>
                        <a:t>Data Practice</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b="1" dirty="0">
                          <a:effectLst/>
                          <a:latin typeface="Helvetica Neue" charset="0"/>
                          <a:ea typeface="Helvetica Neue" charset="0"/>
                          <a:cs typeface="Helvetica Neue" charset="0"/>
                        </a:rPr>
                        <a:t>Description</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r>
              <a:tr h="67310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Asking questions or defining problems</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Discussing and exploring topics to investigate and pose questions.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944245">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Making observations</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Watching and noticing what is happening with respect to the phenomena or problem being investigated.</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Generating data</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Figuring out how or why to </a:t>
                      </a:r>
                      <a:r>
                        <a:rPr lang="en-US" sz="1600" dirty="0" smtClean="0">
                          <a:effectLst/>
                          <a:latin typeface="Helvetica Neue" charset="0"/>
                          <a:ea typeface="Helvetica Neue" charset="0"/>
                          <a:cs typeface="Helvetica Neue" charset="0"/>
                        </a:rPr>
                        <a:t>record </a:t>
                      </a:r>
                      <a:r>
                        <a:rPr lang="en-US" sz="1600" dirty="0">
                          <a:effectLst/>
                          <a:latin typeface="Helvetica Neue" charset="0"/>
                          <a:ea typeface="Helvetica Neue" charset="0"/>
                          <a:cs typeface="Helvetica Neue" charset="0"/>
                        </a:rPr>
                        <a:t>an observation as data and generating coding frames or measurement tools.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118745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Data modeling</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Understanding and explaining phenomena using models of the data that account for variability or uncertainty.</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Interpreting and communicating findings</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Discussing and sharing and presenting findings.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9098105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79627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Engagement and its conditions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5" name="Content Placeholder 4"/>
          <p:cNvSpPr>
            <a:spLocks noGrp="1"/>
          </p:cNvSpPr>
          <p:nvPr>
            <p:ph idx="1"/>
          </p:nvPr>
        </p:nvSpPr>
        <p:spPr>
          <a:xfrm>
            <a:off x="457199" y="1600200"/>
            <a:ext cx="8512629" cy="4876800"/>
          </a:xfrm>
        </p:spPr>
        <p:txBody>
          <a:bodyPr anchor="ctr">
            <a:normAutofit/>
          </a:bodyPr>
          <a:lstStyle/>
          <a:p>
            <a:r>
              <a:rPr lang="en-US" i="1" dirty="0"/>
              <a:t>Cognitive engagement</a:t>
            </a:r>
            <a:r>
              <a:rPr lang="en-US" dirty="0"/>
              <a:t>: </a:t>
            </a:r>
            <a:r>
              <a:rPr lang="en-US" dirty="0" smtClean="0"/>
              <a:t>Learned something new</a:t>
            </a:r>
            <a:endParaRPr lang="en-US" dirty="0" smtClean="0"/>
          </a:p>
          <a:p>
            <a:endParaRPr lang="en-US" dirty="0"/>
          </a:p>
          <a:p>
            <a:r>
              <a:rPr lang="en-US" i="1" dirty="0"/>
              <a:t>Affective engagement</a:t>
            </a:r>
            <a:r>
              <a:rPr lang="en-US" dirty="0"/>
              <a:t>: </a:t>
            </a:r>
            <a:r>
              <a:rPr lang="en-US" dirty="0" smtClean="0"/>
              <a:t>Enjoyment of activity</a:t>
            </a:r>
            <a:endParaRPr lang="en-US" dirty="0"/>
          </a:p>
          <a:p>
            <a:endParaRPr lang="en-US" dirty="0"/>
          </a:p>
          <a:p>
            <a:r>
              <a:rPr lang="en-US" i="1" dirty="0"/>
              <a:t>Behavioral engagement</a:t>
            </a:r>
            <a:r>
              <a:rPr lang="en-US" dirty="0"/>
              <a:t>: </a:t>
            </a:r>
            <a:r>
              <a:rPr lang="en-US" dirty="0" smtClean="0"/>
              <a:t>Effort exerted</a:t>
            </a:r>
            <a:endParaRPr lang="en-US" dirty="0" smtClean="0"/>
          </a:p>
          <a:p>
            <a:endParaRPr lang="en-US" dirty="0"/>
          </a:p>
          <a:p>
            <a:r>
              <a:rPr lang="en-US" i="1" dirty="0" smtClean="0"/>
              <a:t>Challenge</a:t>
            </a:r>
            <a:r>
              <a:rPr lang="en-US" dirty="0" smtClean="0"/>
              <a:t>: Perceptions of how challenging the activity </a:t>
            </a:r>
            <a:r>
              <a:rPr lang="en-US" dirty="0" smtClean="0"/>
              <a:t>was</a:t>
            </a:r>
            <a:endParaRPr lang="en-US" dirty="0" smtClean="0"/>
          </a:p>
          <a:p>
            <a:endParaRPr lang="en-US" dirty="0"/>
          </a:p>
          <a:p>
            <a:r>
              <a:rPr lang="en-US" i="1" dirty="0" smtClean="0"/>
              <a:t>Competence</a:t>
            </a:r>
            <a:r>
              <a:rPr lang="en-US" dirty="0" smtClean="0"/>
              <a:t>: Perceptions of how good at an activity one </a:t>
            </a:r>
            <a:r>
              <a:rPr lang="en-US" dirty="0" smtClean="0"/>
              <a:t>was</a:t>
            </a:r>
            <a:endParaRPr lang="en-US" dirty="0"/>
          </a:p>
        </p:txBody>
      </p:sp>
    </p:spTree>
    <p:extLst>
      <p:ext uri="{BB962C8B-B14F-4D97-AF65-F5344CB8AC3E}">
        <p14:creationId xmlns:p14="http://schemas.microsoft.com/office/powerpoint/2010/main" val="14186140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Constructing profiles</a:t>
            </a:r>
            <a:endParaRPr lang="en-US" dirty="0"/>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5" name="Content Placeholder 4"/>
          <p:cNvSpPr>
            <a:spLocks noGrp="1"/>
          </p:cNvSpPr>
          <p:nvPr>
            <p:ph idx="1"/>
          </p:nvPr>
        </p:nvSpPr>
        <p:spPr/>
        <p:txBody>
          <a:bodyPr anchor="ctr"/>
          <a:lstStyle/>
          <a:p>
            <a:r>
              <a:rPr lang="en-US" dirty="0"/>
              <a:t>How aspects of engagement </a:t>
            </a:r>
            <a:r>
              <a:rPr lang="en-US" dirty="0" smtClean="0"/>
              <a:t>and its conditions are </a:t>
            </a:r>
            <a:r>
              <a:rPr lang="en-US" dirty="0"/>
              <a:t>experience together and at </a:t>
            </a:r>
            <a:r>
              <a:rPr lang="en-US" dirty="0" smtClean="0"/>
              <a:t>once</a:t>
            </a:r>
            <a:endParaRPr lang="en-US" dirty="0"/>
          </a:p>
          <a:p>
            <a:endParaRPr lang="en-US" dirty="0"/>
          </a:p>
          <a:p>
            <a:r>
              <a:rPr lang="en-US" dirty="0"/>
              <a:t>Interpreted solutions on the basis of fit indices, cross-validation, and concerns of interpretability and parsimony</a:t>
            </a:r>
          </a:p>
          <a:p>
            <a:endParaRPr lang="en-US" dirty="0"/>
          </a:p>
          <a:p>
            <a:r>
              <a:rPr lang="en-US" dirty="0" smtClean="0">
                <a:latin typeface="Helvetica" charset="0"/>
                <a:ea typeface="Helvetica" charset="0"/>
                <a:cs typeface="Helvetica" charset="0"/>
              </a:rPr>
              <a:t>Use of latent profile </a:t>
            </a:r>
            <a:r>
              <a:rPr lang="en-US" dirty="0" smtClean="0">
                <a:latin typeface="Helvetica" charset="0"/>
                <a:ea typeface="Helvetica" charset="0"/>
                <a:cs typeface="Helvetica" charset="0"/>
              </a:rPr>
              <a:t>analysis</a:t>
            </a:r>
            <a:endParaRPr lang="en-US" dirty="0" smtClean="0">
              <a:latin typeface="Helvetica" charset="0"/>
              <a:ea typeface="Helvetica" charset="0"/>
              <a:cs typeface="Helvetica" charset="0"/>
            </a:endParaRPr>
          </a:p>
        </p:txBody>
      </p:sp>
    </p:spTree>
    <p:extLst>
      <p:ext uri="{BB962C8B-B14F-4D97-AF65-F5344CB8AC3E}">
        <p14:creationId xmlns:p14="http://schemas.microsoft.com/office/powerpoint/2010/main" val="11454245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Profiles of engagement and its conditions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27" y="1317356"/>
            <a:ext cx="6371741" cy="5540644"/>
          </a:xfrm>
          <a:prstGeom prst="rect">
            <a:avLst/>
          </a:prstGeom>
        </p:spPr>
      </p:pic>
    </p:spTree>
    <p:extLst>
      <p:ext uri="{BB962C8B-B14F-4D97-AF65-F5344CB8AC3E}">
        <p14:creationId xmlns:p14="http://schemas.microsoft.com/office/powerpoint/2010/main" val="11967580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Universally low</a:t>
            </a:r>
            <a:endParaRPr lang="en-US" dirty="0"/>
          </a:p>
        </p:txBody>
      </p:sp>
      <p:sp>
        <p:nvSpPr>
          <p:cNvPr id="3" name="TextBox 2"/>
          <p:cNvSpPr txBox="1"/>
          <p:nvPr/>
        </p:nvSpPr>
        <p:spPr>
          <a:xfrm>
            <a:off x="178129" y="3323946"/>
            <a:ext cx="2840135" cy="1477328"/>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Low levels of engagement and its conditions</a:t>
            </a:r>
          </a:p>
          <a:p>
            <a:pPr marL="285750" indent="-285750">
              <a:buFont typeface="Arial" charset="0"/>
              <a:buChar char="•"/>
            </a:pPr>
            <a:endParaRPr lang="en-US" dirty="0" smtClean="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571 responses</a:t>
            </a:r>
            <a:endParaRPr lang="en-US" dirty="0">
              <a:latin typeface="Helvetica" charset="0"/>
              <a:ea typeface="Helvetica" charset="0"/>
              <a:cs typeface="Helvetica" charset="0"/>
            </a:endParaRPr>
          </a:p>
        </p:txBody>
      </p:sp>
      <p:graphicFrame>
        <p:nvGraphicFramePr>
          <p:cNvPr id="7" name="Table 6"/>
          <p:cNvGraphicFramePr>
            <a:graphicFrameLocks noGrp="1"/>
          </p:cNvGraphicFramePr>
          <p:nvPr>
            <p:extLst>
              <p:ext uri="{D42A27DB-BD31-4B8C-83A1-F6EECF244321}">
                <p14:modId xmlns:p14="http://schemas.microsoft.com/office/powerpoint/2010/main" val="66979257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18392948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Highly competent but not engaged</a:t>
            </a:r>
          </a:p>
        </p:txBody>
      </p:sp>
      <p:sp>
        <p:nvSpPr>
          <p:cNvPr id="3" name="TextBox 2"/>
          <p:cNvSpPr txBox="1"/>
          <p:nvPr/>
        </p:nvSpPr>
        <p:spPr>
          <a:xfrm>
            <a:off x="178129" y="3323947"/>
            <a:ext cx="2840135" cy="1477328"/>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High competence, low engagement and challenge </a:t>
            </a:r>
          </a:p>
          <a:p>
            <a:pPr marL="285750" indent="-285750">
              <a:buFont typeface="Arial" charset="0"/>
              <a:buChar char="•"/>
            </a:pPr>
            <a:endParaRPr lang="en-US" dirty="0" smtClean="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266 responses</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648574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7244675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Pleasurable</a:t>
            </a:r>
            <a:endParaRPr lang="en-US" dirty="0"/>
          </a:p>
        </p:txBody>
      </p:sp>
      <p:sp>
        <p:nvSpPr>
          <p:cNvPr id="3" name="TextBox 2"/>
          <p:cNvSpPr txBox="1"/>
          <p:nvPr/>
        </p:nvSpPr>
        <p:spPr>
          <a:xfrm>
            <a:off x="178129" y="2492952"/>
            <a:ext cx="2840007" cy="3139321"/>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Moderately high enjoyment, moderate </a:t>
            </a:r>
            <a:r>
              <a:rPr lang="en-US" dirty="0" smtClean="0">
                <a:latin typeface="Helvetica" charset="0"/>
                <a:ea typeface="Helvetica" charset="0"/>
                <a:cs typeface="Helvetica" charset="0"/>
              </a:rPr>
              <a:t>effort and learning, </a:t>
            </a:r>
            <a:r>
              <a:rPr lang="en-US" dirty="0" smtClean="0">
                <a:latin typeface="Helvetica" charset="0"/>
                <a:ea typeface="Helvetica" charset="0"/>
                <a:cs typeface="Helvetica" charset="0"/>
              </a:rPr>
              <a:t>and moderately low challenge and competence</a:t>
            </a:r>
          </a:p>
          <a:p>
            <a:pPr marL="285750" indent="-285750">
              <a:buFont typeface="Arial" charset="0"/>
              <a:buChar char="•"/>
            </a:pPr>
            <a:endParaRPr lang="en-US" dirty="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410 responses</a:t>
            </a:r>
          </a:p>
          <a:p>
            <a:pPr marL="285750" indent="-285750">
              <a:buFont typeface="Arial" charset="0"/>
              <a:buChar char="•"/>
            </a:pPr>
            <a:endParaRPr lang="en-US" dirty="0">
              <a:latin typeface="Helvetica" charset="0"/>
              <a:ea typeface="Helvetica" charset="0"/>
              <a:cs typeface="Helvetica" charset="0"/>
            </a:endParaRPr>
          </a:p>
          <a:p>
            <a:pPr marL="285750" indent="-285750">
              <a:buFont typeface="Arial" charset="0"/>
              <a:buChar char="•"/>
            </a:pP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136" y="1678886"/>
            <a:ext cx="3107724" cy="517954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648574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837836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Highly challenged and disengaged</a:t>
            </a:r>
            <a:endParaRPr lang="en-US" dirty="0"/>
          </a:p>
        </p:txBody>
      </p:sp>
      <p:sp>
        <p:nvSpPr>
          <p:cNvPr id="3" name="TextBox 2"/>
          <p:cNvSpPr txBox="1"/>
          <p:nvPr/>
        </p:nvSpPr>
        <p:spPr>
          <a:xfrm>
            <a:off x="178129" y="3185447"/>
            <a:ext cx="2840135" cy="1754326"/>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High challenge, low enjoyment, moderately low </a:t>
            </a:r>
            <a:r>
              <a:rPr lang="en-US" dirty="0" smtClean="0">
                <a:latin typeface="Helvetica" charset="0"/>
                <a:ea typeface="Helvetica" charset="0"/>
                <a:cs typeface="Helvetica" charset="0"/>
              </a:rPr>
              <a:t>effort and learning, and </a:t>
            </a:r>
            <a:r>
              <a:rPr lang="en-US" dirty="0" smtClean="0">
                <a:latin typeface="Helvetica" charset="0"/>
                <a:ea typeface="Helvetica" charset="0"/>
                <a:cs typeface="Helvetica" charset="0"/>
              </a:rPr>
              <a:t>low competence</a:t>
            </a:r>
          </a:p>
          <a:p>
            <a:pPr marL="285750" indent="-285750">
              <a:buFont typeface="Arial" charset="0"/>
              <a:buChar char="•"/>
            </a:pPr>
            <a:endParaRPr lang="en-US" dirty="0" smtClean="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259 responses</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648574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7065295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extLst>
              <p:ext uri="{D42A27DB-BD31-4B8C-83A1-F6EECF244321}">
                <p14:modId xmlns:p14="http://schemas.microsoft.com/office/powerpoint/2010/main" val="1030942945"/>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8655130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2215487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Engaged but not challenged</a:t>
            </a:r>
            <a:endParaRPr lang="en-US" dirty="0"/>
          </a:p>
        </p:txBody>
      </p:sp>
      <p:sp>
        <p:nvSpPr>
          <p:cNvPr id="3" name="TextBox 2"/>
          <p:cNvSpPr txBox="1"/>
          <p:nvPr/>
        </p:nvSpPr>
        <p:spPr>
          <a:xfrm>
            <a:off x="178129" y="2908451"/>
            <a:ext cx="2840135" cy="2308324"/>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High enjoyment, moderately high </a:t>
            </a:r>
            <a:r>
              <a:rPr lang="en-US" dirty="0" smtClean="0">
                <a:latin typeface="Helvetica" charset="0"/>
                <a:ea typeface="Helvetica" charset="0"/>
                <a:cs typeface="Helvetica" charset="0"/>
              </a:rPr>
              <a:t>effort and learnin</a:t>
            </a:r>
            <a:r>
              <a:rPr lang="en-US" dirty="0">
                <a:latin typeface="Helvetica" charset="0"/>
                <a:ea typeface="Helvetica" charset="0"/>
                <a:cs typeface="Helvetica" charset="0"/>
              </a:rPr>
              <a:t>g</a:t>
            </a:r>
            <a:r>
              <a:rPr lang="en-US" dirty="0" smtClean="0">
                <a:latin typeface="Helvetica" charset="0"/>
                <a:ea typeface="Helvetica" charset="0"/>
                <a:cs typeface="Helvetica" charset="0"/>
              </a:rPr>
              <a:t>, </a:t>
            </a:r>
            <a:r>
              <a:rPr lang="en-US" dirty="0" smtClean="0">
                <a:latin typeface="Helvetica" charset="0"/>
                <a:ea typeface="Helvetica" charset="0"/>
                <a:cs typeface="Helvetica" charset="0"/>
              </a:rPr>
              <a:t>low challenge, and high competence</a:t>
            </a:r>
          </a:p>
          <a:p>
            <a:pPr marL="285750" indent="-285750">
              <a:buFont typeface="Arial" charset="0"/>
              <a:buChar char="•"/>
            </a:pPr>
            <a:endParaRPr lang="en-US" dirty="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524 responses</a:t>
            </a:r>
          </a:p>
          <a:p>
            <a:pPr marL="285750" indent="-285750">
              <a:buFont typeface="Arial" charset="0"/>
              <a:buChar char="•"/>
            </a:pP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3648574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003734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Full</a:t>
            </a:r>
            <a:endParaRPr lang="en-US" dirty="0"/>
          </a:p>
        </p:txBody>
      </p:sp>
      <p:sp>
        <p:nvSpPr>
          <p:cNvPr id="3" name="TextBox 2"/>
          <p:cNvSpPr txBox="1"/>
          <p:nvPr/>
        </p:nvSpPr>
        <p:spPr>
          <a:xfrm>
            <a:off x="175739" y="2898643"/>
            <a:ext cx="2842526" cy="2308324"/>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High challenge and enjoyment and </a:t>
            </a:r>
            <a:r>
              <a:rPr lang="en-US" dirty="0" smtClean="0">
                <a:latin typeface="Helvetica" charset="0"/>
                <a:ea typeface="Helvetica" charset="0"/>
                <a:cs typeface="Helvetica" charset="0"/>
              </a:rPr>
              <a:t>learning, </a:t>
            </a:r>
            <a:r>
              <a:rPr lang="en-US" dirty="0" smtClean="0">
                <a:latin typeface="Helvetica" charset="0"/>
                <a:ea typeface="Helvetica" charset="0"/>
                <a:cs typeface="Helvetica" charset="0"/>
              </a:rPr>
              <a:t>moderate </a:t>
            </a:r>
            <a:r>
              <a:rPr lang="en-US" dirty="0" smtClean="0">
                <a:latin typeface="Helvetica" charset="0"/>
                <a:ea typeface="Helvetica" charset="0"/>
                <a:cs typeface="Helvetica" charset="0"/>
              </a:rPr>
              <a:t>effort, </a:t>
            </a:r>
            <a:r>
              <a:rPr lang="en-US" dirty="0" smtClean="0">
                <a:latin typeface="Helvetica" charset="0"/>
                <a:ea typeface="Helvetica" charset="0"/>
                <a:cs typeface="Helvetica" charset="0"/>
              </a:rPr>
              <a:t>and moderate competence</a:t>
            </a:r>
          </a:p>
          <a:p>
            <a:pPr marL="285750" indent="-285750">
              <a:buFont typeface="Arial" charset="0"/>
              <a:buChar char="•"/>
            </a:pPr>
            <a:endParaRPr lang="en-US" dirty="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982 responses</a:t>
            </a:r>
          </a:p>
          <a:p>
            <a:pPr marL="285750" indent="-285750">
              <a:buFont typeface="Arial" charset="0"/>
              <a:buChar char="•"/>
            </a:pP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3648574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9680203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Profiles of engagement and its conditions</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27" y="1317356"/>
            <a:ext cx="6371741" cy="5540644"/>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648574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028612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Quantitative findings: Engagement in </a:t>
            </a:r>
            <a:r>
              <a:rPr lang="en-US" dirty="0"/>
              <a:t>data practices</a:t>
            </a:r>
          </a:p>
        </p:txBody>
      </p:sp>
      <p:graphicFrame>
        <p:nvGraphicFramePr>
          <p:cNvPr id="8" name="Table 7"/>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Content Placeholder 2"/>
          <p:cNvSpPr>
            <a:spLocks noGrp="1"/>
          </p:cNvSpPr>
          <p:nvPr>
            <p:ph idx="1"/>
          </p:nvPr>
        </p:nvSpPr>
        <p:spPr>
          <a:xfrm>
            <a:off x="457200" y="1600200"/>
            <a:ext cx="8229600" cy="4876800"/>
          </a:xfrm>
        </p:spPr>
        <p:txBody>
          <a:bodyPr anchor="ctr">
            <a:normAutofit/>
          </a:bodyPr>
          <a:lstStyle/>
          <a:p>
            <a:pPr marL="0" indent="0">
              <a:buNone/>
            </a:pPr>
            <a:r>
              <a:rPr lang="en-US" dirty="0">
                <a:latin typeface="Helvetica" charset="0"/>
                <a:ea typeface="Helvetica" charset="0"/>
                <a:cs typeface="Helvetica" charset="0"/>
              </a:rPr>
              <a:t>Use of multi-level models (HLM) to analyze relations of work with </a:t>
            </a:r>
            <a:r>
              <a:rPr lang="en-US" dirty="0" smtClean="0">
                <a:latin typeface="Helvetica" charset="0"/>
                <a:ea typeface="Helvetica" charset="0"/>
                <a:cs typeface="Helvetica" charset="0"/>
              </a:rPr>
              <a:t>data</a:t>
            </a:r>
            <a:endParaRPr lang="en-US" dirty="0" smtClean="0"/>
          </a:p>
          <a:p>
            <a:pPr marL="0" indent="0">
              <a:buNone/>
            </a:pPr>
            <a:endParaRPr lang="en-US" dirty="0"/>
          </a:p>
          <a:p>
            <a:pPr marL="0" indent="0">
              <a:buNone/>
            </a:pPr>
            <a:r>
              <a:rPr lang="en-US" dirty="0" smtClean="0"/>
              <a:t>When students report being </a:t>
            </a:r>
            <a:r>
              <a:rPr lang="en-US" i="1" dirty="0" smtClean="0"/>
              <a:t>Fully</a:t>
            </a:r>
            <a:r>
              <a:rPr lang="en-US" dirty="0" smtClean="0"/>
              <a:t> engaged:</a:t>
            </a:r>
          </a:p>
          <a:p>
            <a:pPr marL="0" indent="0">
              <a:buNone/>
            </a:pPr>
            <a:endParaRPr lang="en-US" dirty="0"/>
          </a:p>
          <a:p>
            <a:pPr marL="0" indent="0" algn="ctr">
              <a:buNone/>
            </a:pPr>
            <a:r>
              <a:rPr lang="en-US" dirty="0" smtClean="0"/>
              <a:t>When students are </a:t>
            </a:r>
            <a:r>
              <a:rPr lang="en-US" i="1" dirty="0" smtClean="0"/>
              <a:t>generating data relative to not working with data, they are more likely to be fully engaged</a:t>
            </a:r>
            <a:r>
              <a:rPr lang="en-US" dirty="0" smtClean="0"/>
              <a:t> (</a:t>
            </a:r>
            <a:r>
              <a:rPr lang="en-US" dirty="0">
                <a:latin typeface="Symbol" charset="2"/>
                <a:ea typeface="Symbol" charset="2"/>
                <a:cs typeface="Symbol" charset="2"/>
              </a:rPr>
              <a:t>b</a:t>
            </a:r>
            <a:r>
              <a:rPr lang="en-US" dirty="0" smtClean="0"/>
              <a:t> = 1.395, p = .029) and less likely to be </a:t>
            </a:r>
            <a:r>
              <a:rPr lang="en-US" i="1" dirty="0" smtClean="0"/>
              <a:t>observing phenomena </a:t>
            </a:r>
            <a:r>
              <a:rPr lang="en-US" dirty="0" smtClean="0"/>
              <a:t>(</a:t>
            </a:r>
            <a:r>
              <a:rPr lang="en-US" dirty="0">
                <a:latin typeface="Symbol" charset="2"/>
                <a:ea typeface="Symbol" charset="2"/>
                <a:cs typeface="Symbol" charset="2"/>
              </a:rPr>
              <a:t>b</a:t>
            </a:r>
            <a:r>
              <a:rPr lang="en-US" dirty="0" smtClean="0"/>
              <a:t> = 0.410, p = .028)</a:t>
            </a:r>
          </a:p>
        </p:txBody>
      </p:sp>
    </p:spTree>
    <p:extLst>
      <p:ext uri="{BB962C8B-B14F-4D97-AF65-F5344CB8AC3E}">
        <p14:creationId xmlns:p14="http://schemas.microsoft.com/office/powerpoint/2010/main" val="10007982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Qualitative </a:t>
            </a:r>
            <a:r>
              <a:rPr lang="en-US" dirty="0"/>
              <a:t>findings: Engagement in data practices</a:t>
            </a:r>
          </a:p>
        </p:txBody>
      </p:sp>
      <p:sp>
        <p:nvSpPr>
          <p:cNvPr id="3" name="Content Placeholder 2"/>
          <p:cNvSpPr>
            <a:spLocks noGrp="1"/>
          </p:cNvSpPr>
          <p:nvPr>
            <p:ph idx="1"/>
          </p:nvPr>
        </p:nvSpPr>
        <p:spPr>
          <a:xfrm>
            <a:off x="457199" y="1600200"/>
            <a:ext cx="8513805" cy="4876800"/>
          </a:xfrm>
        </p:spPr>
        <p:txBody>
          <a:bodyPr anchor="ctr">
            <a:normAutofit/>
          </a:bodyPr>
          <a:lstStyle/>
          <a:p>
            <a:r>
              <a:rPr lang="en-US" dirty="0" smtClean="0"/>
              <a:t>Generating data not very common in ways envisioned in recent reform efforts; making observations is more frequent</a:t>
            </a:r>
          </a:p>
          <a:p>
            <a:endParaRPr lang="en-US" dirty="0"/>
          </a:p>
          <a:p>
            <a:r>
              <a:rPr lang="en-US" dirty="0" smtClean="0"/>
              <a:t>Affordances of different subject areas for different aspects of work with data:</a:t>
            </a:r>
          </a:p>
          <a:p>
            <a:pPr lvl="1"/>
            <a:r>
              <a:rPr lang="en-US" dirty="0" smtClean="0"/>
              <a:t>Making observations (science-focused programs)</a:t>
            </a:r>
          </a:p>
          <a:p>
            <a:pPr lvl="1"/>
            <a:r>
              <a:rPr lang="en-US" dirty="0" smtClean="0"/>
              <a:t>Generating data (engineering-focused programs)</a:t>
            </a:r>
          </a:p>
          <a:p>
            <a:pPr lvl="1"/>
            <a:r>
              <a:rPr lang="en-US" dirty="0" smtClean="0"/>
              <a:t>Analyzing data (mathematics-focused programs)</a:t>
            </a:r>
          </a:p>
          <a:p>
            <a:pPr lvl="1"/>
            <a:endParaRPr lang="en-US" dirty="0" smtClean="0"/>
          </a:p>
          <a:p>
            <a:r>
              <a:rPr lang="en-US" dirty="0"/>
              <a:t>Models are frequently created by others (authoritative sources), instead of </a:t>
            </a:r>
            <a:r>
              <a:rPr lang="en-US" dirty="0" smtClean="0"/>
              <a:t>students</a:t>
            </a:r>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5663419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a:t>
            </a:r>
            <a:endParaRPr lang="en-US" dirty="0"/>
          </a:p>
        </p:txBody>
      </p:sp>
      <p:sp>
        <p:nvSpPr>
          <p:cNvPr id="5" name="Content Placeholder 2"/>
          <p:cNvSpPr>
            <a:spLocks noGrp="1"/>
          </p:cNvSpPr>
          <p:nvPr>
            <p:ph idx="1"/>
          </p:nvPr>
        </p:nvSpPr>
        <p:spPr>
          <a:xfrm>
            <a:off x="457199" y="1600200"/>
            <a:ext cx="8386997" cy="4876800"/>
          </a:xfrm>
        </p:spPr>
        <p:txBody>
          <a:bodyPr anchor="ctr">
            <a:normAutofit/>
          </a:bodyPr>
          <a:lstStyle/>
          <a:p>
            <a:r>
              <a:rPr lang="en-US" dirty="0" smtClean="0">
                <a:solidFill>
                  <a:srgbClr val="000000"/>
                </a:solidFill>
                <a:latin typeface="HelveticaNeue" charset="0"/>
              </a:rPr>
              <a:t>ESM helped us understand how </a:t>
            </a:r>
            <a:r>
              <a:rPr lang="en-US" smtClean="0">
                <a:solidFill>
                  <a:srgbClr val="000000"/>
                </a:solidFill>
                <a:latin typeface="HelveticaNeue" charset="0"/>
              </a:rPr>
              <a:t>specific activities, such as generating data, relate </a:t>
            </a:r>
            <a:r>
              <a:rPr lang="en-US" dirty="0" smtClean="0">
                <a:solidFill>
                  <a:srgbClr val="000000"/>
                </a:solidFill>
                <a:latin typeface="HelveticaNeue" charset="0"/>
              </a:rPr>
              <a:t>to work with data engage learners</a:t>
            </a:r>
          </a:p>
          <a:p>
            <a:endParaRPr lang="en-US" dirty="0">
              <a:solidFill>
                <a:srgbClr val="000000"/>
              </a:solidFill>
              <a:latin typeface="HelveticaNeue" charset="0"/>
            </a:endParaRPr>
          </a:p>
          <a:p>
            <a:r>
              <a:rPr lang="en-US" dirty="0"/>
              <a:t>Difficulty linking data creation to data modeling as part of one investigation</a:t>
            </a:r>
          </a:p>
          <a:p>
            <a:endParaRPr lang="en-US" dirty="0">
              <a:solidFill>
                <a:srgbClr val="000000"/>
              </a:solidFill>
              <a:latin typeface="HelveticaNeue" charset="0"/>
            </a:endParaRPr>
          </a:p>
          <a:p>
            <a:r>
              <a:rPr lang="en-US" dirty="0"/>
              <a:t>Summer STEM programs have affordances and constraints for work with </a:t>
            </a:r>
            <a:r>
              <a:rPr lang="en-US" dirty="0" smtClean="0"/>
              <a:t>data</a:t>
            </a:r>
            <a:endParaRPr lang="en-US" dirty="0" smtClean="0">
              <a:solidFill>
                <a:srgbClr val="000000"/>
              </a:solidFill>
              <a:latin typeface="HelveticaNeue" charset="0"/>
            </a:endParaRPr>
          </a:p>
          <a:p>
            <a:endParaRPr lang="en-US" dirty="0" smtClean="0">
              <a:solidFill>
                <a:srgbClr val="000000"/>
              </a:solidFill>
              <a:latin typeface="HelveticaNeue"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2765242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Implications for teachers</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solidFill>
                  <a:srgbClr val="000000"/>
                </a:solidFill>
                <a:latin typeface="HelveticaNeue" charset="0"/>
              </a:rPr>
              <a:t>Generating data is an important and engaging step in work with data because it involves students in making the work real</a:t>
            </a:r>
          </a:p>
          <a:p>
            <a:pPr lvl="1"/>
            <a:r>
              <a:rPr lang="en-US" dirty="0">
                <a:solidFill>
                  <a:srgbClr val="000000"/>
                </a:solidFill>
                <a:latin typeface="HelveticaNeue" charset="0"/>
              </a:rPr>
              <a:t>I</a:t>
            </a:r>
            <a:r>
              <a:rPr lang="en-US" dirty="0" smtClean="0">
                <a:solidFill>
                  <a:srgbClr val="000000"/>
                </a:solidFill>
                <a:latin typeface="HelveticaNeue" charset="0"/>
              </a:rPr>
              <a:t>nscriptions serve commitments</a:t>
            </a:r>
          </a:p>
          <a:p>
            <a:endParaRPr lang="en-US" dirty="0" smtClean="0">
              <a:solidFill>
                <a:srgbClr val="000000"/>
              </a:solidFill>
              <a:latin typeface="HelveticaNeue" charset="0"/>
            </a:endParaRPr>
          </a:p>
          <a:p>
            <a:r>
              <a:rPr lang="en-US" dirty="0" smtClean="0">
                <a:solidFill>
                  <a:srgbClr val="000000"/>
                </a:solidFill>
                <a:latin typeface="HelveticaNeue" charset="0"/>
              </a:rPr>
              <a:t>Fostering a complete cycle of investigation is difficult</a:t>
            </a:r>
          </a:p>
          <a:p>
            <a:endParaRPr lang="en-US" dirty="0" smtClean="0">
              <a:solidFill>
                <a:srgbClr val="000000"/>
              </a:solidFill>
              <a:latin typeface="HelveticaNeue" charset="0"/>
            </a:endParaRPr>
          </a:p>
          <a:p>
            <a:r>
              <a:rPr lang="en-US" dirty="0" smtClean="0">
                <a:solidFill>
                  <a:srgbClr val="000000"/>
                </a:solidFill>
                <a:latin typeface="HelveticaNeue" charset="0"/>
              </a:rPr>
              <a:t>Modeling data is not very common</a:t>
            </a:r>
          </a:p>
        </p:txBody>
      </p:sp>
      <p:graphicFrame>
        <p:nvGraphicFramePr>
          <p:cNvPr id="8" name="Table 7"/>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077172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 from across both studies</a:t>
            </a:r>
            <a:endParaRPr lang="en-US" dirty="0"/>
          </a:p>
        </p:txBody>
      </p:sp>
      <p:sp>
        <p:nvSpPr>
          <p:cNvPr id="3" name="Content Placeholder 2"/>
          <p:cNvSpPr>
            <a:spLocks noGrp="1"/>
          </p:cNvSpPr>
          <p:nvPr>
            <p:ph idx="1"/>
          </p:nvPr>
        </p:nvSpPr>
        <p:spPr/>
        <p:txBody>
          <a:bodyPr anchor="ctr"/>
          <a:lstStyle/>
          <a:p>
            <a:r>
              <a:rPr lang="en-US" dirty="0"/>
              <a:t>As students move from activity to activity, their engagement can change</a:t>
            </a:r>
          </a:p>
          <a:p>
            <a:endParaRPr lang="en-US" dirty="0" smtClean="0"/>
          </a:p>
          <a:p>
            <a:r>
              <a:rPr lang="en-US" dirty="0" smtClean="0"/>
              <a:t>Engagement seems to be different when we consider its conditions (challenge competence)</a:t>
            </a:r>
          </a:p>
          <a:p>
            <a:endParaRPr lang="en-US" dirty="0"/>
          </a:p>
          <a:p>
            <a:r>
              <a:rPr lang="en-US" dirty="0" smtClean="0"/>
              <a:t>Engagement seems to be different across context (high school classrooms and summer STEM programs)</a:t>
            </a:r>
            <a:endParaRPr lang="en-US" dirty="0"/>
          </a:p>
        </p:txBody>
      </p:sp>
      <p:graphicFrame>
        <p:nvGraphicFramePr>
          <p:cNvPr id="5" name="Table 4"/>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2</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6854257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6971"/>
            <a:ext cx="8229600" cy="5490029"/>
          </a:xfrm>
        </p:spPr>
        <p:txBody>
          <a:bodyPr anchor="ctr"/>
          <a:lstStyle/>
          <a:p>
            <a:pPr marL="0" indent="0">
              <a:buNone/>
            </a:pPr>
            <a:r>
              <a:rPr lang="en-US" dirty="0" smtClean="0">
                <a:solidFill>
                  <a:srgbClr val="B5B8C4"/>
                </a:solidFill>
              </a:rPr>
              <a:t>Introduction</a:t>
            </a:r>
          </a:p>
          <a:p>
            <a:pPr marL="0" indent="0">
              <a:buNone/>
            </a:pPr>
            <a:r>
              <a:rPr lang="en-US" dirty="0" smtClean="0">
                <a:solidFill>
                  <a:srgbClr val="B5B8C4"/>
                </a:solidFill>
              </a:rPr>
              <a:t>Overview</a:t>
            </a:r>
          </a:p>
          <a:p>
            <a:pPr marL="0" indent="0">
              <a:buNone/>
            </a:pPr>
            <a:r>
              <a:rPr lang="en-US" dirty="0" smtClean="0">
                <a:solidFill>
                  <a:srgbClr val="B5B8C4"/>
                </a:solidFill>
              </a:rPr>
              <a:t>Study 1 </a:t>
            </a:r>
          </a:p>
          <a:p>
            <a:pPr marL="0" indent="0">
              <a:buNone/>
            </a:pPr>
            <a:r>
              <a:rPr lang="en-US" dirty="0" smtClean="0">
                <a:solidFill>
                  <a:srgbClr val="B5B8C4"/>
                </a:solidFill>
              </a:rPr>
              <a:t>Study 2</a:t>
            </a:r>
          </a:p>
          <a:p>
            <a:pPr marL="0" indent="0">
              <a:buNone/>
            </a:pPr>
            <a:r>
              <a:rPr lang="en-US" dirty="0" smtClean="0"/>
              <a:t>Future Work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6715731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304300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ext uri="{D42A27DB-BD31-4B8C-83A1-F6EECF244321}">
                <p14:modId xmlns:p14="http://schemas.microsoft.com/office/powerpoint/2010/main" val="5319931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TextBox 8"/>
          <p:cNvSpPr txBox="1"/>
          <p:nvPr/>
        </p:nvSpPr>
        <p:spPr>
          <a:xfrm>
            <a:off x="208311" y="1485489"/>
            <a:ext cx="1954060" cy="1631216"/>
          </a:xfrm>
          <a:prstGeom prst="rect">
            <a:avLst/>
          </a:prstGeom>
          <a:noFill/>
        </p:spPr>
        <p:txBody>
          <a:bodyPr wrap="square" rtlCol="0">
            <a:spAutoFit/>
          </a:bodyPr>
          <a:lstStyle/>
          <a:p>
            <a:pPr algn="ctr"/>
            <a:r>
              <a:rPr lang="en-US" sz="2000" i="1" dirty="0" smtClean="0">
                <a:latin typeface="Helvetica Neue" charset="0"/>
                <a:ea typeface="Helvetica Neue" charset="0"/>
                <a:cs typeface="Helvetica Neue" charset="0"/>
              </a:rPr>
              <a:t>Researchers’ design </a:t>
            </a:r>
            <a:r>
              <a:rPr lang="en-US" sz="2000" i="1" dirty="0">
                <a:latin typeface="Helvetica Neue" charset="0"/>
                <a:ea typeface="Helvetica Neue" charset="0"/>
                <a:cs typeface="Helvetica Neue" charset="0"/>
              </a:rPr>
              <a:t>and development of contexts </a:t>
            </a:r>
            <a:r>
              <a:rPr lang="en-US" sz="2000" i="1" dirty="0" smtClean="0">
                <a:latin typeface="Helvetica Neue" charset="0"/>
                <a:ea typeface="Helvetica Neue" charset="0"/>
                <a:cs typeface="Helvetica Neue" charset="0"/>
              </a:rPr>
              <a:t>for </a:t>
            </a:r>
            <a:r>
              <a:rPr lang="en-US" sz="2000" i="1" dirty="0">
                <a:latin typeface="Helvetica Neue" charset="0"/>
                <a:ea typeface="Helvetica Neue" charset="0"/>
                <a:cs typeface="Helvetica Neue" charset="0"/>
              </a:rPr>
              <a:t>work with data </a:t>
            </a:r>
          </a:p>
        </p:txBody>
      </p:sp>
    </p:spTree>
    <p:extLst>
      <p:ext uri="{BB962C8B-B14F-4D97-AF65-F5344CB8AC3E}">
        <p14:creationId xmlns:p14="http://schemas.microsoft.com/office/powerpoint/2010/main" val="3667905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sp>
        <p:nvSpPr>
          <p:cNvPr id="7" name="Oval 6"/>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457200" y="1637778"/>
            <a:ext cx="82296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tx1"/>
              </a:buClr>
              <a:buSzPct val="85000"/>
              <a:buFont typeface="Arial" pitchFamily="34" charset="0"/>
              <a:buChar char="•"/>
              <a:defRPr sz="2400" kern="1200">
                <a:solidFill>
                  <a:schemeClr val="tx1"/>
                </a:solidFill>
                <a:latin typeface="Helvetica Neue" charset="0"/>
                <a:ea typeface="Helvetica Neue" charset="0"/>
                <a:cs typeface="Helvetica Neue" charset="0"/>
              </a:defRPr>
            </a:lvl1pPr>
            <a:lvl2pPr marL="457200" indent="-182880" algn="l" defTabSz="914400" rtl="0" eaLnBrk="1" latinLnBrk="0" hangingPunct="1">
              <a:spcBef>
                <a:spcPct val="20000"/>
              </a:spcBef>
              <a:buClr>
                <a:schemeClr val="tx1"/>
              </a:buClr>
              <a:buSzPct val="85000"/>
              <a:buFont typeface="Arial" pitchFamily="34" charset="0"/>
              <a:buChar char="•"/>
              <a:defRPr sz="2000" kern="1200">
                <a:solidFill>
                  <a:schemeClr val="tx1"/>
                </a:solidFill>
                <a:latin typeface="Helvetica Neue" charset="0"/>
                <a:ea typeface="Helvetica Neue" charset="0"/>
                <a:cs typeface="Helvetica Neue" charset="0"/>
              </a:defRPr>
            </a:lvl2pPr>
            <a:lvl3pPr marL="731520" indent="-182880" algn="l" defTabSz="914400" rtl="0" eaLnBrk="1" latinLnBrk="0" hangingPunct="1">
              <a:spcBef>
                <a:spcPct val="20000"/>
              </a:spcBef>
              <a:buClr>
                <a:schemeClr val="tx1"/>
              </a:buClr>
              <a:buSzPct val="90000"/>
              <a:buFont typeface="Arial" pitchFamily="34" charset="0"/>
              <a:buChar char="•"/>
              <a:defRPr sz="1800" kern="1200">
                <a:solidFill>
                  <a:schemeClr val="tx1"/>
                </a:solidFill>
                <a:latin typeface="Helvetica Neue" charset="0"/>
                <a:ea typeface="Helvetica Neue" charset="0"/>
                <a:cs typeface="Helvetica Neue" charset="0"/>
              </a:defRPr>
            </a:lvl3pPr>
            <a:lvl4pPr marL="1005840" indent="-182880" algn="l" defTabSz="914400" rtl="0" eaLnBrk="1" latinLnBrk="0" hangingPunct="1">
              <a:spcBef>
                <a:spcPct val="20000"/>
              </a:spcBef>
              <a:buClr>
                <a:schemeClr val="tx1"/>
              </a:buClr>
              <a:buFont typeface="Arial" pitchFamily="34" charset="0"/>
              <a:buChar char="•"/>
              <a:defRPr sz="1600" kern="1200">
                <a:solidFill>
                  <a:schemeClr val="tx1"/>
                </a:solidFill>
                <a:latin typeface="Helvetica Neue" charset="0"/>
                <a:ea typeface="Helvetica Neue" charset="0"/>
                <a:cs typeface="Helvetica Neue" charset="0"/>
              </a:defRPr>
            </a:lvl4pPr>
            <a:lvl5pPr marL="1188720" indent="-137160" algn="l" defTabSz="914400" rtl="0" eaLnBrk="1" latinLnBrk="0" hangingPunct="1">
              <a:spcBef>
                <a:spcPct val="20000"/>
              </a:spcBef>
              <a:buClr>
                <a:schemeClr val="tx1"/>
              </a:buClr>
              <a:buSzPct val="100000"/>
              <a:buFont typeface="Arial" pitchFamily="34" charset="0"/>
              <a:buChar char="•"/>
              <a:defRPr sz="1400" kern="1200" baseline="0">
                <a:solidFill>
                  <a:schemeClr val="tx1"/>
                </a:solidFill>
                <a:latin typeface="Helvetica Neue" charset="0"/>
                <a:ea typeface="Helvetica Neue" charset="0"/>
                <a:cs typeface="Helvetica Neue"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endParaRPr lang="en-US" smtClean="0"/>
          </a:p>
          <a:p>
            <a:pPr lvl="1"/>
            <a:endParaRPr lang="en-US" smtClean="0"/>
          </a:p>
          <a:p>
            <a:pPr lvl="1"/>
            <a:endParaRPr lang="en-US" smtClean="0"/>
          </a:p>
          <a:p>
            <a:pPr lvl="1"/>
            <a:endParaRPr lang="en-US" smtClean="0"/>
          </a:p>
          <a:p>
            <a:pPr lvl="1"/>
            <a:endParaRPr lang="en-US" smtClean="0"/>
          </a:p>
          <a:p>
            <a:pPr lvl="1"/>
            <a:endParaRPr lang="en-US" dirty="0" smtClean="0"/>
          </a:p>
        </p:txBody>
      </p:sp>
      <p:graphicFrame>
        <p:nvGraphicFramePr>
          <p:cNvPr id="11" name="Diagram 10"/>
          <p:cNvGraphicFramePr/>
          <p:nvPr>
            <p:extLst>
              <p:ext uri="{D42A27DB-BD31-4B8C-83A1-F6EECF244321}">
                <p14:modId xmlns:p14="http://schemas.microsoft.com/office/powerpoint/2010/main" val="2122104924"/>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97629857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369422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chor="ctr"/>
          <a:lstStyle/>
          <a:p>
            <a:pPr marL="0" indent="0">
              <a:buNone/>
            </a:pPr>
            <a:r>
              <a:rPr lang="en-US" dirty="0" smtClean="0"/>
              <a:t>Students’ work with data</a:t>
            </a:r>
            <a:r>
              <a:rPr lang="en-US" dirty="0" smtClean="0"/>
              <a:t>:</a:t>
            </a:r>
            <a:endParaRPr lang="en-US" dirty="0" smtClean="0"/>
          </a:p>
          <a:p>
            <a:r>
              <a:rPr lang="en-US" dirty="0" smtClean="0"/>
              <a:t>Building students’ interest, future plans, and </a:t>
            </a:r>
            <a:r>
              <a:rPr lang="en-US" dirty="0" smtClean="0"/>
              <a:t>learning</a:t>
            </a:r>
            <a:endParaRPr lang="en-US" dirty="0"/>
          </a:p>
          <a:p>
            <a:r>
              <a:rPr lang="en-US" dirty="0"/>
              <a:t>Doing data </a:t>
            </a:r>
            <a:r>
              <a:rPr lang="en-US" dirty="0" smtClean="0"/>
              <a:t>science</a:t>
            </a:r>
          </a:p>
          <a:p>
            <a:pPr marL="0" indent="0">
              <a:buNone/>
            </a:pPr>
            <a:endParaRPr lang="en-US" dirty="0" smtClean="0"/>
          </a:p>
          <a:p>
            <a:pPr marL="0" indent="0">
              <a:buNone/>
            </a:pPr>
            <a:r>
              <a:rPr lang="en-US" dirty="0" smtClean="0"/>
              <a:t>Teachers’ support for work with data:</a:t>
            </a:r>
          </a:p>
          <a:p>
            <a:r>
              <a:rPr lang="en-US" dirty="0" smtClean="0"/>
              <a:t>Helping teachers to do work with </a:t>
            </a:r>
            <a:r>
              <a:rPr lang="en-US" dirty="0" smtClean="0"/>
              <a:t>data</a:t>
            </a:r>
            <a:endParaRPr lang="en-US" dirty="0" smtClean="0"/>
          </a:p>
          <a:p>
            <a:r>
              <a:rPr lang="en-US" dirty="0"/>
              <a:t>Building STEM leadership through networks</a:t>
            </a:r>
          </a:p>
        </p:txBody>
      </p:sp>
      <p:graphicFrame>
        <p:nvGraphicFramePr>
          <p:cNvPr id="5" name="Table 4"/>
          <p:cNvGraphicFramePr>
            <a:graphicFrameLocks noGrp="1"/>
          </p:cNvGraphicFramePr>
          <p:nvPr>
            <p:extLst>
              <p:ext uri="{D42A27DB-BD31-4B8C-83A1-F6EECF244321}">
                <p14:modId xmlns:p14="http://schemas.microsoft.com/office/powerpoint/2010/main" val="37903977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8330527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400" dirty="0" smtClean="0"/>
              <a:t>Students’ work with data: Changes in students’ interest, future plans, and learning</a:t>
            </a:r>
            <a:endParaRPr lang="en-US" sz="3400" dirty="0"/>
          </a:p>
        </p:txBody>
      </p:sp>
      <p:sp>
        <p:nvSpPr>
          <p:cNvPr id="3" name="Content Placeholder 2"/>
          <p:cNvSpPr>
            <a:spLocks noGrp="1"/>
          </p:cNvSpPr>
          <p:nvPr>
            <p:ph idx="1"/>
          </p:nvPr>
        </p:nvSpPr>
        <p:spPr/>
        <p:txBody>
          <a:bodyPr anchor="ctr">
            <a:normAutofit/>
          </a:bodyPr>
          <a:lstStyle/>
          <a:p>
            <a:r>
              <a:rPr lang="en-US" dirty="0" smtClean="0">
                <a:solidFill>
                  <a:srgbClr val="000000"/>
                </a:solidFill>
                <a:latin typeface="HelveticaNeue" charset="0"/>
              </a:rPr>
              <a:t>How engaging in specific aspects of work with data lead to changes in interest and future </a:t>
            </a:r>
            <a:r>
              <a:rPr lang="en-US" dirty="0" smtClean="0">
                <a:solidFill>
                  <a:srgbClr val="000000"/>
                </a:solidFill>
                <a:latin typeface="HelveticaNeue" charset="0"/>
              </a:rPr>
              <a:t>plans </a:t>
            </a:r>
            <a:r>
              <a:rPr lang="en-US" sz="1800" dirty="0" smtClean="0">
                <a:solidFill>
                  <a:srgbClr val="000000"/>
                </a:solidFill>
                <a:latin typeface="HelveticaNeue" charset="0"/>
              </a:rPr>
              <a:t>(</a:t>
            </a:r>
            <a:r>
              <a:rPr lang="en-US" sz="1800" dirty="0" err="1" smtClean="0">
                <a:solidFill>
                  <a:srgbClr val="000000"/>
                </a:solidFill>
                <a:latin typeface="HelveticaNeue" charset="0"/>
              </a:rPr>
              <a:t>Beymer</a:t>
            </a:r>
            <a:r>
              <a:rPr lang="en-US" sz="1800" dirty="0" smtClean="0">
                <a:solidFill>
                  <a:srgbClr val="000000"/>
                </a:solidFill>
                <a:latin typeface="HelveticaNeue" charset="0"/>
              </a:rPr>
              <a:t>, Rosenberg &amp; Schmidt, 2018, </a:t>
            </a:r>
            <a:r>
              <a:rPr lang="en-US" sz="1800" i="1" dirty="0" smtClean="0">
                <a:solidFill>
                  <a:srgbClr val="000000"/>
                </a:solidFill>
                <a:latin typeface="HelveticaNeue" charset="0"/>
              </a:rPr>
              <a:t>JYA</a:t>
            </a:r>
            <a:r>
              <a:rPr lang="en-US" sz="1800" dirty="0" smtClean="0">
                <a:solidFill>
                  <a:srgbClr val="000000"/>
                </a:solidFill>
                <a:latin typeface="HelveticaNeue" charset="0"/>
              </a:rPr>
              <a:t>)</a:t>
            </a:r>
            <a:endParaRPr lang="en-US" sz="1800" dirty="0" smtClean="0">
              <a:solidFill>
                <a:srgbClr val="000000"/>
              </a:solidFill>
              <a:latin typeface="HelveticaNeue" charset="0"/>
            </a:endParaRPr>
          </a:p>
          <a:p>
            <a:endParaRPr lang="en-US" dirty="0">
              <a:solidFill>
                <a:srgbClr val="000000"/>
              </a:solidFill>
              <a:latin typeface="HelveticaNeue" charset="0"/>
            </a:endParaRPr>
          </a:p>
          <a:p>
            <a:r>
              <a:rPr lang="en-US" dirty="0" smtClean="0">
                <a:solidFill>
                  <a:srgbClr val="000000"/>
                </a:solidFill>
                <a:latin typeface="HelveticaNeue" charset="0"/>
              </a:rPr>
              <a:t>How students develop and sustain capabilities that connect across the STEM (and school) </a:t>
            </a:r>
            <a:r>
              <a:rPr lang="en-US" dirty="0" smtClean="0">
                <a:solidFill>
                  <a:srgbClr val="000000"/>
                </a:solidFill>
                <a:latin typeface="HelveticaNeue" charset="0"/>
              </a:rPr>
              <a:t>curriculum</a:t>
            </a:r>
          </a:p>
          <a:p>
            <a:endParaRPr lang="en-US" dirty="0">
              <a:solidFill>
                <a:srgbClr val="000000"/>
              </a:solidFill>
              <a:latin typeface="HelveticaNeue" charset="0"/>
            </a:endParaRPr>
          </a:p>
          <a:p>
            <a:r>
              <a:rPr lang="en-US" dirty="0">
                <a:solidFill>
                  <a:srgbClr val="000000"/>
                </a:solidFill>
                <a:latin typeface="HelveticaNeue" charset="0"/>
              </a:rPr>
              <a:t>How work with data impact students’ conceptual understanding in </a:t>
            </a:r>
            <a:r>
              <a:rPr lang="en-US" dirty="0" smtClean="0">
                <a:solidFill>
                  <a:srgbClr val="000000"/>
                </a:solidFill>
                <a:latin typeface="HelveticaNeue" charset="0"/>
              </a:rPr>
              <a:t>science</a:t>
            </a:r>
            <a:endParaRPr lang="en-US" dirty="0">
              <a:solidFill>
                <a:srgbClr val="000000"/>
              </a:solidFill>
              <a:latin typeface="HelveticaNeue" charset="0"/>
            </a:endParaRPr>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98087113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Students’ work with data: Doing </a:t>
            </a:r>
            <a:r>
              <a:rPr lang="en-US" dirty="0"/>
              <a:t>data science</a:t>
            </a:r>
          </a:p>
        </p:txBody>
      </p:sp>
      <p:sp>
        <p:nvSpPr>
          <p:cNvPr id="3" name="Content Placeholder 2"/>
          <p:cNvSpPr>
            <a:spLocks noGrp="1"/>
          </p:cNvSpPr>
          <p:nvPr>
            <p:ph idx="1"/>
          </p:nvPr>
        </p:nvSpPr>
        <p:spPr/>
        <p:txBody>
          <a:bodyPr anchor="ctr">
            <a:normAutofit lnSpcReduction="10000"/>
          </a:bodyPr>
          <a:lstStyle/>
          <a:p>
            <a:r>
              <a:rPr lang="en-US" dirty="0">
                <a:solidFill>
                  <a:srgbClr val="000000"/>
                </a:solidFill>
                <a:latin typeface="HelveticaNeue" charset="0"/>
              </a:rPr>
              <a:t>Past studies were not in contexts </a:t>
            </a:r>
            <a:r>
              <a:rPr lang="en-US" dirty="0" smtClean="0">
                <a:solidFill>
                  <a:srgbClr val="000000"/>
                </a:solidFill>
                <a:latin typeface="HelveticaNeue" charset="0"/>
              </a:rPr>
              <a:t>not designed and developed to </a:t>
            </a:r>
            <a:r>
              <a:rPr lang="en-US" dirty="0">
                <a:solidFill>
                  <a:srgbClr val="000000"/>
                </a:solidFill>
                <a:latin typeface="HelveticaNeue" charset="0"/>
              </a:rPr>
              <a:t>help teach students data </a:t>
            </a:r>
            <a:r>
              <a:rPr lang="en-US" dirty="0" smtClean="0">
                <a:solidFill>
                  <a:srgbClr val="000000"/>
                </a:solidFill>
                <a:latin typeface="HelveticaNeue" charset="0"/>
              </a:rPr>
              <a:t>science</a:t>
            </a:r>
            <a:endParaRPr lang="en-US" dirty="0" smtClean="0">
              <a:solidFill>
                <a:srgbClr val="000000"/>
              </a:solidFill>
              <a:latin typeface="HelveticaNeue" charset="0"/>
            </a:endParaRPr>
          </a:p>
          <a:p>
            <a:pPr marL="0" indent="0">
              <a:buNone/>
            </a:pPr>
            <a:endParaRPr lang="en-US" dirty="0">
              <a:solidFill>
                <a:srgbClr val="000000"/>
              </a:solidFill>
              <a:latin typeface="HelveticaNeue" charset="0"/>
            </a:endParaRPr>
          </a:p>
          <a:p>
            <a:r>
              <a:rPr lang="en-US" dirty="0">
                <a:solidFill>
                  <a:srgbClr val="000000"/>
                </a:solidFill>
                <a:latin typeface="HelveticaNeue" charset="0"/>
              </a:rPr>
              <a:t>Build on collaboration with Michigan Virtual School </a:t>
            </a:r>
            <a:r>
              <a:rPr lang="en-US" dirty="0" smtClean="0">
                <a:solidFill>
                  <a:srgbClr val="000000"/>
                </a:solidFill>
                <a:latin typeface="HelveticaNeue" charset="0"/>
              </a:rPr>
              <a:t>to </a:t>
            </a:r>
            <a:r>
              <a:rPr lang="en-US" dirty="0">
                <a:solidFill>
                  <a:srgbClr val="000000"/>
                </a:solidFill>
                <a:latin typeface="HelveticaNeue" charset="0"/>
              </a:rPr>
              <a:t>design activities and tools to make it easier for students to </a:t>
            </a:r>
            <a:r>
              <a:rPr lang="en-US" dirty="0" smtClean="0">
                <a:solidFill>
                  <a:srgbClr val="000000"/>
                </a:solidFill>
                <a:latin typeface="HelveticaNeue" charset="0"/>
              </a:rPr>
              <a:t>use digital sources of data</a:t>
            </a:r>
            <a:endParaRPr lang="en-US" dirty="0">
              <a:solidFill>
                <a:srgbClr val="000000"/>
              </a:solidFill>
              <a:latin typeface="HelveticaNeue" charset="0"/>
            </a:endParaRPr>
          </a:p>
          <a:p>
            <a:endParaRPr lang="en-US" dirty="0">
              <a:solidFill>
                <a:srgbClr val="000000"/>
              </a:solidFill>
              <a:latin typeface="HelveticaNeue" charset="0"/>
            </a:endParaRPr>
          </a:p>
          <a:p>
            <a:r>
              <a:rPr lang="en-US" dirty="0">
                <a:solidFill>
                  <a:srgbClr val="000000"/>
                </a:solidFill>
                <a:latin typeface="HelveticaNeue" charset="0"/>
              </a:rPr>
              <a:t>Partner with faculty across departments at </a:t>
            </a:r>
            <a:r>
              <a:rPr lang="en-US" i="1" dirty="0" smtClean="0">
                <a:solidFill>
                  <a:srgbClr val="000000"/>
                </a:solidFill>
                <a:latin typeface="HelveticaNeue" charset="0"/>
              </a:rPr>
              <a:t>UTK</a:t>
            </a:r>
            <a:r>
              <a:rPr lang="en-US" dirty="0" smtClean="0">
                <a:solidFill>
                  <a:srgbClr val="000000"/>
                </a:solidFill>
                <a:latin typeface="HelveticaNeue" charset="0"/>
              </a:rPr>
              <a:t> to </a:t>
            </a:r>
            <a:r>
              <a:rPr lang="en-US" dirty="0">
                <a:solidFill>
                  <a:srgbClr val="000000"/>
                </a:solidFill>
                <a:latin typeface="HelveticaNeue" charset="0"/>
              </a:rPr>
              <a:t>support and document work with data at </a:t>
            </a:r>
            <a:r>
              <a:rPr lang="en-US" dirty="0" smtClean="0">
                <a:solidFill>
                  <a:srgbClr val="000000"/>
                </a:solidFill>
                <a:latin typeface="HelveticaNeue" charset="0"/>
              </a:rPr>
              <a:t>the post-secondary level</a:t>
            </a:r>
          </a:p>
          <a:p>
            <a:endParaRPr lang="en-US" dirty="0">
              <a:solidFill>
                <a:srgbClr val="000000"/>
              </a:solidFill>
              <a:latin typeface="HelveticaNeue" charset="0"/>
            </a:endParaRPr>
          </a:p>
          <a:p>
            <a:pPr marL="0" indent="0" algn="ctr">
              <a:buNone/>
            </a:pPr>
            <a:r>
              <a:rPr lang="en-US" dirty="0" smtClean="0">
                <a:solidFill>
                  <a:srgbClr val="000000"/>
                </a:solidFill>
                <a:latin typeface="HelveticaNeue" charset="0"/>
              </a:rPr>
              <a:t>Potential </a:t>
            </a:r>
            <a:r>
              <a:rPr lang="en-US" dirty="0">
                <a:solidFill>
                  <a:srgbClr val="000000"/>
                </a:solidFill>
                <a:latin typeface="HelveticaNeue" charset="0"/>
              </a:rPr>
              <a:t>for funding (</a:t>
            </a:r>
            <a:r>
              <a:rPr lang="en-US" i="1" dirty="0">
                <a:solidFill>
                  <a:srgbClr val="000000"/>
                </a:solidFill>
                <a:latin typeface="HelveticaNeue" charset="0"/>
              </a:rPr>
              <a:t>NSF </a:t>
            </a:r>
            <a:r>
              <a:rPr lang="en-US" i="1" dirty="0" smtClean="0">
                <a:solidFill>
                  <a:srgbClr val="000000"/>
                </a:solidFill>
                <a:latin typeface="HelveticaNeue" charset="0"/>
              </a:rPr>
              <a:t>DRK-12 and </a:t>
            </a:r>
            <a:r>
              <a:rPr lang="en-US" i="1" dirty="0" smtClean="0">
                <a:solidFill>
                  <a:srgbClr val="000000"/>
                </a:solidFill>
                <a:latin typeface="HelveticaNeue" charset="0"/>
              </a:rPr>
              <a:t>I-TEST)</a:t>
            </a:r>
            <a:endParaRPr lang="en-US" dirty="0" smtClean="0">
              <a:solidFill>
                <a:srgbClr val="000000"/>
              </a:solidFill>
              <a:latin typeface="HelveticaNeue"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5363802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Future work: Helping </a:t>
            </a:r>
            <a:r>
              <a:rPr lang="en-US" dirty="0"/>
              <a:t>teachers to do work with data</a:t>
            </a:r>
          </a:p>
        </p:txBody>
      </p:sp>
      <p:sp>
        <p:nvSpPr>
          <p:cNvPr id="3" name="Content Placeholder 2"/>
          <p:cNvSpPr>
            <a:spLocks noGrp="1"/>
          </p:cNvSpPr>
          <p:nvPr>
            <p:ph idx="1"/>
          </p:nvPr>
        </p:nvSpPr>
        <p:spPr/>
        <p:txBody>
          <a:bodyPr>
            <a:normAutofit fontScale="92500"/>
          </a:bodyPr>
          <a:lstStyle/>
          <a:p>
            <a:r>
              <a:rPr lang="en-US" dirty="0" smtClean="0">
                <a:solidFill>
                  <a:srgbClr val="212121"/>
                </a:solidFill>
                <a:latin typeface="arial" charset="0"/>
              </a:rPr>
              <a:t>Teachers find </a:t>
            </a:r>
            <a:r>
              <a:rPr lang="en-US" dirty="0">
                <a:solidFill>
                  <a:srgbClr val="212121"/>
                </a:solidFill>
                <a:latin typeface="arial" charset="0"/>
              </a:rPr>
              <a:t>the shift toward more open-ended work with data to be </a:t>
            </a:r>
            <a:r>
              <a:rPr lang="en-US" dirty="0" smtClean="0">
                <a:solidFill>
                  <a:srgbClr val="212121"/>
                </a:solidFill>
                <a:latin typeface="arial" charset="0"/>
              </a:rPr>
              <a:t>challenging</a:t>
            </a:r>
          </a:p>
          <a:p>
            <a:pPr marL="0" indent="0">
              <a:buNone/>
            </a:pPr>
            <a:endParaRPr lang="en-US" dirty="0" smtClean="0">
              <a:solidFill>
                <a:srgbClr val="212121"/>
              </a:solidFill>
              <a:latin typeface="arial" charset="0"/>
            </a:endParaRPr>
          </a:p>
          <a:p>
            <a:r>
              <a:rPr lang="en-US" dirty="0">
                <a:solidFill>
                  <a:srgbClr val="000000"/>
                </a:solidFill>
                <a:latin typeface="HelveticaNeue" charset="0"/>
              </a:rPr>
              <a:t>Engage pre-service and in-service teachers in coursework and opportunities to </a:t>
            </a:r>
            <a:r>
              <a:rPr lang="en-US" dirty="0" smtClean="0">
                <a:solidFill>
                  <a:srgbClr val="000000"/>
                </a:solidFill>
                <a:latin typeface="HelveticaNeue" charset="0"/>
              </a:rPr>
              <a:t>engage in work with data, particularly with computational tools</a:t>
            </a:r>
          </a:p>
          <a:p>
            <a:endParaRPr lang="en-US" dirty="0" smtClean="0">
              <a:solidFill>
                <a:srgbClr val="000000"/>
              </a:solidFill>
              <a:latin typeface="HelveticaNeue" charset="0"/>
            </a:endParaRPr>
          </a:p>
          <a:p>
            <a:r>
              <a:rPr lang="en-US" dirty="0">
                <a:solidFill>
                  <a:srgbClr val="000000"/>
                </a:solidFill>
                <a:latin typeface="HelveticaNeue" charset="0"/>
              </a:rPr>
              <a:t>Opportunities to involve teachers in design and development of technological tools (i.e., support TPACK</a:t>
            </a:r>
            <a:r>
              <a:rPr lang="en-US" dirty="0" smtClean="0">
                <a:solidFill>
                  <a:srgbClr val="000000"/>
                </a:solidFill>
                <a:latin typeface="HelveticaNeue" charset="0"/>
              </a:rPr>
              <a:t>) as a way to bridge educational technology with content areas in methods courses</a:t>
            </a:r>
            <a:endParaRPr lang="en-US" dirty="0">
              <a:solidFill>
                <a:srgbClr val="000000"/>
              </a:solidFill>
              <a:latin typeface="HelveticaNeue" charset="0"/>
            </a:endParaRPr>
          </a:p>
          <a:p>
            <a:endParaRPr lang="en-US" dirty="0">
              <a:solidFill>
                <a:srgbClr val="000000"/>
              </a:solidFill>
              <a:latin typeface="HelveticaNeue" charset="0"/>
            </a:endParaRPr>
          </a:p>
          <a:p>
            <a:pPr marL="0" indent="0" algn="ctr">
              <a:buNone/>
            </a:pPr>
            <a:r>
              <a:rPr lang="en-US" dirty="0">
                <a:solidFill>
                  <a:srgbClr val="000000"/>
                </a:solidFill>
                <a:latin typeface="HelveticaNeue" charset="0"/>
              </a:rPr>
              <a:t>Potential for collaborative work across </a:t>
            </a:r>
            <a:r>
              <a:rPr lang="en-US" i="1" dirty="0" smtClean="0">
                <a:solidFill>
                  <a:srgbClr val="000000"/>
                </a:solidFill>
                <a:latin typeface="HelveticaNeue" charset="0"/>
              </a:rPr>
              <a:t>TPTE </a:t>
            </a:r>
            <a:r>
              <a:rPr lang="en-US" dirty="0" smtClean="0">
                <a:solidFill>
                  <a:srgbClr val="000000"/>
                </a:solidFill>
                <a:latin typeface="HelveticaNeue" charset="0"/>
              </a:rPr>
              <a:t>and teacher </a:t>
            </a:r>
            <a:r>
              <a:rPr lang="en-US" dirty="0">
                <a:solidFill>
                  <a:srgbClr val="000000"/>
                </a:solidFill>
                <a:latin typeface="HelveticaNeue" charset="0"/>
              </a:rPr>
              <a:t>preparation </a:t>
            </a:r>
            <a:r>
              <a:rPr lang="en-US" dirty="0" smtClean="0">
                <a:solidFill>
                  <a:srgbClr val="000000"/>
                </a:solidFill>
                <a:latin typeface="HelveticaNeue" charset="0"/>
              </a:rPr>
              <a:t>coursework</a:t>
            </a:r>
            <a:endParaRPr lang="en-US" dirty="0">
              <a:solidFill>
                <a:srgbClr val="000000"/>
              </a:solidFill>
              <a:latin typeface="HelveticaNeue"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0129582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t>
            </a:r>
            <a:r>
              <a:rPr lang="en-US" dirty="0" smtClean="0">
                <a:solidFill>
                  <a:srgbClr val="000000"/>
                </a:solidFill>
                <a:latin typeface="HelveticaNeue" charset="0"/>
              </a:rPr>
              <a:t>ollaborative </a:t>
            </a:r>
            <a:r>
              <a:rPr lang="en-US" dirty="0">
                <a:solidFill>
                  <a:srgbClr val="000000"/>
                </a:solidFill>
                <a:latin typeface="HelveticaNeue" charset="0"/>
              </a:rPr>
              <a:t>work across </a:t>
            </a:r>
            <a:r>
              <a:rPr lang="en-US" i="1" dirty="0">
                <a:solidFill>
                  <a:srgbClr val="000000"/>
                </a:solidFill>
                <a:latin typeface="HelveticaNeue" charset="0"/>
              </a:rPr>
              <a:t>TPTE </a:t>
            </a:r>
            <a:r>
              <a:rPr lang="en-US" dirty="0">
                <a:solidFill>
                  <a:srgbClr val="000000"/>
                </a:solidFill>
                <a:latin typeface="HelveticaNeue" charset="0"/>
              </a:rPr>
              <a:t>and teacher preparation coursework</a:t>
            </a:r>
            <a:endParaRPr lang="en-US" dirty="0">
              <a:solidFill>
                <a:srgbClr val="000000"/>
              </a:solidFill>
              <a:latin typeface="HelveticaNeue" charset="0"/>
            </a:endParaRPr>
          </a:p>
        </p:txBody>
      </p:sp>
      <p:sp>
        <p:nvSpPr>
          <p:cNvPr id="3" name="Content Placeholder 2"/>
          <p:cNvSpPr>
            <a:spLocks noGrp="1"/>
          </p:cNvSpPr>
          <p:nvPr>
            <p:ph idx="1"/>
          </p:nvPr>
        </p:nvSpPr>
        <p:spPr/>
        <p:txBody>
          <a:bodyPr>
            <a:normAutofit fontScale="92500" lnSpcReduction="10000"/>
          </a:bodyPr>
          <a:lstStyle/>
          <a:p>
            <a:pPr marL="0" indent="0">
              <a:buNone/>
            </a:pPr>
            <a:endParaRPr lang="en-US" dirty="0" smtClean="0">
              <a:solidFill>
                <a:srgbClr val="212121"/>
              </a:solidFill>
              <a:latin typeface="arial" charset="0"/>
            </a:endParaRPr>
          </a:p>
          <a:p>
            <a:r>
              <a:rPr lang="en-US" dirty="0">
                <a:solidFill>
                  <a:srgbClr val="000000"/>
                </a:solidFill>
                <a:latin typeface="HelveticaNeue" charset="0"/>
              </a:rPr>
              <a:t>Engage pre-service and in-service </a:t>
            </a:r>
            <a:r>
              <a:rPr lang="en-US" dirty="0" smtClean="0">
                <a:solidFill>
                  <a:srgbClr val="000000"/>
                </a:solidFill>
                <a:latin typeface="HelveticaNeue" charset="0"/>
              </a:rPr>
              <a:t>teachers and students at the graduate levels levels </a:t>
            </a:r>
            <a:r>
              <a:rPr lang="en-US" dirty="0">
                <a:solidFill>
                  <a:srgbClr val="000000"/>
                </a:solidFill>
                <a:latin typeface="HelveticaNeue" charset="0"/>
              </a:rPr>
              <a:t>in </a:t>
            </a:r>
            <a:r>
              <a:rPr lang="en-US" dirty="0" smtClean="0">
                <a:solidFill>
                  <a:srgbClr val="000000"/>
                </a:solidFill>
                <a:latin typeface="HelveticaNeue" charset="0"/>
              </a:rPr>
              <a:t>opportunities </a:t>
            </a:r>
            <a:r>
              <a:rPr lang="en-US" dirty="0">
                <a:solidFill>
                  <a:srgbClr val="000000"/>
                </a:solidFill>
                <a:latin typeface="HelveticaNeue" charset="0"/>
              </a:rPr>
              <a:t>to </a:t>
            </a:r>
            <a:r>
              <a:rPr lang="en-US" dirty="0" smtClean="0">
                <a:solidFill>
                  <a:srgbClr val="000000"/>
                </a:solidFill>
                <a:latin typeface="HelveticaNeue" charset="0"/>
              </a:rPr>
              <a:t>engage in work with </a:t>
            </a:r>
            <a:r>
              <a:rPr lang="en-US" dirty="0" smtClean="0">
                <a:solidFill>
                  <a:srgbClr val="000000"/>
                </a:solidFill>
                <a:latin typeface="HelveticaNeue" charset="0"/>
              </a:rPr>
              <a:t>data:</a:t>
            </a:r>
          </a:p>
          <a:p>
            <a:pPr lvl="1"/>
            <a:r>
              <a:rPr lang="en-US" dirty="0" smtClean="0">
                <a:solidFill>
                  <a:srgbClr val="000000"/>
                </a:solidFill>
                <a:latin typeface="HelveticaNeue" charset="0"/>
              </a:rPr>
              <a:t>Science teaching methods courses</a:t>
            </a:r>
          </a:p>
          <a:p>
            <a:pPr lvl="1"/>
            <a:r>
              <a:rPr lang="en-US" dirty="0">
                <a:solidFill>
                  <a:srgbClr val="000000"/>
                </a:solidFill>
                <a:latin typeface="HelveticaNeue" charset="0"/>
              </a:rPr>
              <a:t>Courses in simulation and modeling</a:t>
            </a:r>
          </a:p>
          <a:p>
            <a:pPr lvl="1"/>
            <a:r>
              <a:rPr lang="en-US" dirty="0">
                <a:solidFill>
                  <a:srgbClr val="000000"/>
                </a:solidFill>
                <a:latin typeface="HelveticaNeue" charset="0"/>
              </a:rPr>
              <a:t>Courses in creation of data products</a:t>
            </a:r>
          </a:p>
          <a:p>
            <a:endParaRPr lang="en-US" dirty="0" smtClean="0">
              <a:solidFill>
                <a:srgbClr val="000000"/>
              </a:solidFill>
              <a:latin typeface="HelveticaNeue" charset="0"/>
            </a:endParaRPr>
          </a:p>
          <a:p>
            <a:r>
              <a:rPr lang="en-US" dirty="0">
                <a:solidFill>
                  <a:srgbClr val="000000"/>
                </a:solidFill>
                <a:latin typeface="HelveticaNeue" charset="0"/>
              </a:rPr>
              <a:t>Opportunities to involve teachers in design and development of technological tools (i.e., support TPACK</a:t>
            </a:r>
            <a:r>
              <a:rPr lang="en-US" dirty="0" smtClean="0">
                <a:solidFill>
                  <a:srgbClr val="000000"/>
                </a:solidFill>
                <a:latin typeface="HelveticaNeue" charset="0"/>
              </a:rPr>
              <a:t>) as a way to bridge educational technology with content areas in methods </a:t>
            </a:r>
            <a:r>
              <a:rPr lang="en-US" dirty="0" smtClean="0">
                <a:solidFill>
                  <a:srgbClr val="000000"/>
                </a:solidFill>
                <a:latin typeface="HelveticaNeue" charset="0"/>
              </a:rPr>
              <a:t>courses</a:t>
            </a:r>
          </a:p>
          <a:p>
            <a:pPr lvl="1"/>
            <a:r>
              <a:rPr lang="en-US" dirty="0" smtClean="0">
                <a:solidFill>
                  <a:srgbClr val="000000"/>
                </a:solidFill>
                <a:latin typeface="HelveticaNeue" charset="0"/>
              </a:rPr>
              <a:t>Educational technology</a:t>
            </a:r>
          </a:p>
          <a:p>
            <a:pPr lvl="1"/>
            <a:r>
              <a:rPr lang="en-US" dirty="0" err="1" smtClean="0">
                <a:solidFill>
                  <a:srgbClr val="000000"/>
                </a:solidFill>
                <a:latin typeface="HelveticaNeue" charset="0"/>
              </a:rPr>
              <a:t>VolsTeach</a:t>
            </a:r>
            <a:endParaRPr lang="en-US" dirty="0" smtClean="0">
              <a:solidFill>
                <a:srgbClr val="000000"/>
              </a:solidFill>
              <a:latin typeface="HelveticaNeue" charset="0"/>
            </a:endParaRPr>
          </a:p>
          <a:p>
            <a:pPr lvl="1"/>
            <a:r>
              <a:rPr lang="en-US" dirty="0" smtClean="0">
                <a:solidFill>
                  <a:srgbClr val="000000"/>
                </a:solidFill>
                <a:latin typeface="HelveticaNeue" charset="0"/>
              </a:rPr>
              <a:t>Courses in the Education minors</a:t>
            </a:r>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7536537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533400"/>
            <a:ext cx="8686799" cy="990600"/>
          </a:xfrm>
        </p:spPr>
        <p:txBody>
          <a:bodyPr>
            <a:normAutofit fontScale="90000"/>
          </a:bodyPr>
          <a:lstStyle/>
          <a:p>
            <a:r>
              <a:rPr lang="en-US" dirty="0" smtClean="0"/>
              <a:t>Teachers’ support for work with data: Building STEM leadership through networks</a:t>
            </a:r>
            <a:endParaRPr lang="en-US" dirty="0"/>
          </a:p>
        </p:txBody>
      </p:sp>
      <p:sp>
        <p:nvSpPr>
          <p:cNvPr id="3" name="Content Placeholder 2"/>
          <p:cNvSpPr>
            <a:spLocks noGrp="1"/>
          </p:cNvSpPr>
          <p:nvPr>
            <p:ph idx="1"/>
          </p:nvPr>
        </p:nvSpPr>
        <p:spPr/>
        <p:txBody>
          <a:bodyPr anchor="ctr">
            <a:normAutofit lnSpcReduction="10000"/>
          </a:bodyPr>
          <a:lstStyle/>
          <a:p>
            <a:r>
              <a:rPr lang="en-US" dirty="0" smtClean="0">
                <a:solidFill>
                  <a:srgbClr val="000000"/>
                </a:solidFill>
                <a:latin typeface="HelveticaNeue" charset="0"/>
              </a:rPr>
              <a:t>Work across content areas in educational technology, science education, and mathematics education teacher preparation coursework</a:t>
            </a:r>
          </a:p>
          <a:p>
            <a:endParaRPr lang="en-US" dirty="0">
              <a:solidFill>
                <a:srgbClr val="000000"/>
              </a:solidFill>
              <a:latin typeface="HelveticaNeue" charset="0"/>
            </a:endParaRPr>
          </a:p>
          <a:p>
            <a:r>
              <a:rPr lang="en-US" dirty="0" smtClean="0">
                <a:solidFill>
                  <a:srgbClr val="000000"/>
                </a:solidFill>
                <a:latin typeface="HelveticaNeue" charset="0"/>
              </a:rPr>
              <a:t>Build teachers and administrators purposeful uses of educational technology (i.e., simulation, work with data)</a:t>
            </a:r>
          </a:p>
          <a:p>
            <a:endParaRPr lang="en-US" dirty="0">
              <a:solidFill>
                <a:srgbClr val="000000"/>
              </a:solidFill>
              <a:latin typeface="HelveticaNeue" charset="0"/>
            </a:endParaRPr>
          </a:p>
          <a:p>
            <a:r>
              <a:rPr lang="en-US" dirty="0" smtClean="0">
                <a:solidFill>
                  <a:srgbClr val="000000"/>
                </a:solidFill>
                <a:latin typeface="HelveticaNeue" charset="0"/>
              </a:rPr>
              <a:t>Work with teachers in </a:t>
            </a:r>
            <a:r>
              <a:rPr lang="en-US" i="1" dirty="0" smtClean="0">
                <a:solidFill>
                  <a:srgbClr val="000000"/>
                </a:solidFill>
                <a:latin typeface="HelveticaNeue" charset="0"/>
              </a:rPr>
              <a:t>Knox County Schools </a:t>
            </a:r>
            <a:r>
              <a:rPr lang="en-US" dirty="0" smtClean="0">
                <a:solidFill>
                  <a:srgbClr val="000000"/>
                </a:solidFill>
                <a:latin typeface="HelveticaNeue" charset="0"/>
              </a:rPr>
              <a:t>focused </a:t>
            </a:r>
            <a:r>
              <a:rPr lang="en-US" dirty="0" smtClean="0">
                <a:solidFill>
                  <a:srgbClr val="000000"/>
                </a:solidFill>
                <a:latin typeface="HelveticaNeue" charset="0"/>
              </a:rPr>
              <a:t>around online (i.e., social media) and face-to-face </a:t>
            </a:r>
            <a:r>
              <a:rPr lang="en-US" dirty="0" smtClean="0">
                <a:solidFill>
                  <a:srgbClr val="000000"/>
                </a:solidFill>
                <a:latin typeface="HelveticaNeue" charset="0"/>
              </a:rPr>
              <a:t>PLNs</a:t>
            </a:r>
          </a:p>
          <a:p>
            <a:pPr lvl="1"/>
            <a:r>
              <a:rPr lang="en-US" dirty="0" smtClean="0">
                <a:solidFill>
                  <a:srgbClr val="000000"/>
                </a:solidFill>
                <a:latin typeface="HelveticaNeue" charset="0"/>
              </a:rPr>
              <a:t>STEM “Integration” vs. “Positive Feedback Loops” in STEM</a:t>
            </a:r>
            <a:endParaRPr lang="en-US" dirty="0" smtClean="0">
              <a:solidFill>
                <a:srgbClr val="000000"/>
              </a:solidFill>
              <a:latin typeface="HelveticaNeue" charset="0"/>
            </a:endParaRPr>
          </a:p>
          <a:p>
            <a:endParaRPr lang="en-US" dirty="0">
              <a:solidFill>
                <a:srgbClr val="000000"/>
              </a:solidFill>
              <a:latin typeface="HelveticaNeue" charset="0"/>
            </a:endParaRPr>
          </a:p>
          <a:p>
            <a:pPr marL="0" indent="0" algn="ctr">
              <a:buNone/>
            </a:pPr>
            <a:r>
              <a:rPr lang="en-US" dirty="0" smtClean="0">
                <a:solidFill>
                  <a:srgbClr val="000000"/>
                </a:solidFill>
                <a:latin typeface="HelveticaNeue" charset="0"/>
              </a:rPr>
              <a:t>Potential for funding (</a:t>
            </a:r>
            <a:r>
              <a:rPr lang="en-US" i="1" dirty="0" smtClean="0">
                <a:solidFill>
                  <a:srgbClr val="000000"/>
                </a:solidFill>
                <a:latin typeface="HelveticaNeue" charset="0"/>
              </a:rPr>
              <a:t>Gates Foundation</a:t>
            </a:r>
            <a:r>
              <a:rPr lang="en-US" dirty="0" smtClean="0">
                <a:solidFill>
                  <a:srgbClr val="000000"/>
                </a:solidFill>
                <a:latin typeface="HelveticaNeue" charset="0"/>
              </a:rPr>
              <a:t>) and research-practices partnerships</a:t>
            </a:r>
            <a:endParaRPr lang="en-US" dirty="0">
              <a:solidFill>
                <a:srgbClr val="000000"/>
              </a:solidFill>
              <a:latin typeface="HelveticaNeue"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3182738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82148"/>
            <a:ext cx="3349487" cy="4876800"/>
          </a:xfrm>
        </p:spPr>
        <p:txBody>
          <a:bodyPr anchor="ctr">
            <a:normAutofit/>
          </a:bodyPr>
          <a:lstStyle/>
          <a:p>
            <a:pPr marL="0" indent="0" algn="ctr">
              <a:buNone/>
            </a:pPr>
            <a:r>
              <a:rPr lang="en-US" sz="1800" dirty="0" smtClean="0"/>
              <a:t>Thank you to participating teachers and students and to collaborators!</a:t>
            </a:r>
          </a:p>
          <a:p>
            <a:pPr marL="0" indent="0">
              <a:buNone/>
            </a:pPr>
            <a:endParaRPr lang="en-US" sz="1800" dirty="0"/>
          </a:p>
          <a:p>
            <a:pPr marL="0" indent="0">
              <a:buNone/>
            </a:pPr>
            <a:r>
              <a:rPr lang="en-US" sz="1800" dirty="0" smtClean="0"/>
              <a:t>Joshua Rosenberg </a:t>
            </a:r>
            <a:r>
              <a:rPr lang="en-US" sz="1800" dirty="0" smtClean="0">
                <a:hlinkClick r:id="rId3"/>
              </a:rPr>
              <a:t>jrosen@msu.edu</a:t>
            </a:r>
            <a:endParaRPr lang="en-US" sz="1800" dirty="0" smtClean="0"/>
          </a:p>
          <a:p>
            <a:pPr marL="0" indent="0">
              <a:buNone/>
            </a:pPr>
            <a:r>
              <a:rPr lang="en-US" sz="1800" dirty="0" smtClean="0">
                <a:hlinkClick r:id="rId4"/>
              </a:rPr>
              <a:t>http://jmichaelrosenberg.com</a:t>
            </a:r>
            <a:endParaRPr lang="en-US" sz="1800" dirty="0" smtClean="0"/>
          </a:p>
          <a:p>
            <a:pPr marL="0" indent="0">
              <a:buNone/>
            </a:pPr>
            <a:r>
              <a:rPr lang="en-US" sz="1800" dirty="0" smtClean="0">
                <a:hlinkClick r:id="rId5"/>
              </a:rPr>
              <a:t>@jrosenberg6432</a:t>
            </a:r>
            <a:endParaRPr lang="en-US" sz="1800" dirty="0" smtClean="0"/>
          </a:p>
          <a:p>
            <a:pPr marL="0" indent="0">
              <a:buNone/>
            </a:pPr>
            <a:r>
              <a:rPr lang="en-US" sz="1800" dirty="0" smtClean="0"/>
              <a:t>Michigan State University</a:t>
            </a:r>
            <a:endParaRPr lang="en-US" sz="1800" dirty="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1167" y="2140242"/>
            <a:ext cx="4613799" cy="3160612"/>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8395002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References</a:t>
            </a:r>
          </a:p>
        </p:txBody>
      </p:sp>
      <p:sp>
        <p:nvSpPr>
          <p:cNvPr id="3" name="Content Placeholder 2"/>
          <p:cNvSpPr>
            <a:spLocks noGrp="1"/>
          </p:cNvSpPr>
          <p:nvPr>
            <p:ph idx="1"/>
          </p:nvPr>
        </p:nvSpPr>
        <p:spPr/>
        <p:txBody>
          <a:bodyPr>
            <a:normAutofit fontScale="70000" lnSpcReduction="20000"/>
          </a:bodyPr>
          <a:lstStyle/>
          <a:p>
            <a:pPr marL="0" indent="0">
              <a:buNone/>
            </a:pPr>
            <a:r>
              <a:rPr lang="en-US" dirty="0" err="1" smtClean="0"/>
              <a:t>Berland</a:t>
            </a:r>
            <a:r>
              <a:rPr lang="en-US" dirty="0" smtClean="0"/>
              <a:t> &amp; McNeil, 2017</a:t>
            </a:r>
          </a:p>
          <a:p>
            <a:pPr marL="0" indent="0">
              <a:buNone/>
            </a:pPr>
            <a:r>
              <a:rPr lang="en-US" dirty="0" smtClean="0"/>
              <a:t>Lehrer &amp; </a:t>
            </a:r>
            <a:r>
              <a:rPr lang="en-US" dirty="0" err="1" smtClean="0"/>
              <a:t>Schauble</a:t>
            </a:r>
            <a:r>
              <a:rPr lang="en-US" dirty="0" smtClean="0"/>
              <a:t>, 2015</a:t>
            </a:r>
          </a:p>
          <a:p>
            <a:pPr marL="0" indent="0">
              <a:buNone/>
            </a:pPr>
            <a:r>
              <a:rPr lang="en-US" dirty="0" smtClean="0"/>
              <a:t>Cobb et al., 2003</a:t>
            </a:r>
            <a:endParaRPr lang="en-US" dirty="0"/>
          </a:p>
          <a:p>
            <a:pPr marL="0" indent="0">
              <a:buNone/>
            </a:pPr>
            <a:r>
              <a:rPr lang="en-US" dirty="0"/>
              <a:t>NGSS Lead States, 2015</a:t>
            </a:r>
          </a:p>
          <a:p>
            <a:pPr marL="0" indent="0">
              <a:buNone/>
            </a:pPr>
            <a:r>
              <a:rPr lang="en-US" dirty="0"/>
              <a:t>National Research Council, </a:t>
            </a:r>
            <a:r>
              <a:rPr lang="en-US" dirty="0" smtClean="0"/>
              <a:t>2012</a:t>
            </a:r>
            <a:endParaRPr lang="en-US" dirty="0"/>
          </a:p>
          <a:p>
            <a:pPr marL="0" indent="0">
              <a:buNone/>
            </a:pPr>
            <a:r>
              <a:rPr lang="en-US" dirty="0" smtClean="0"/>
              <a:t>Rosenberg </a:t>
            </a:r>
            <a:r>
              <a:rPr lang="en-US" dirty="0"/>
              <a:t>et al., 2016</a:t>
            </a:r>
          </a:p>
          <a:p>
            <a:pPr marL="0" indent="0">
              <a:buNone/>
            </a:pPr>
            <a:r>
              <a:rPr lang="en-US" dirty="0"/>
              <a:t>Koehler et al., 2016</a:t>
            </a:r>
          </a:p>
          <a:p>
            <a:pPr marL="0" indent="0">
              <a:buNone/>
            </a:pPr>
            <a:r>
              <a:rPr lang="en-US" dirty="0"/>
              <a:t>Schmidt, Rosenberg, &amp; </a:t>
            </a:r>
            <a:r>
              <a:rPr lang="en-US" dirty="0" err="1"/>
              <a:t>Beymer</a:t>
            </a:r>
            <a:r>
              <a:rPr lang="en-US" dirty="0"/>
              <a:t>, 2018</a:t>
            </a:r>
          </a:p>
          <a:p>
            <a:pPr marL="0" indent="0">
              <a:buNone/>
            </a:pPr>
            <a:r>
              <a:rPr lang="en-US" dirty="0" err="1"/>
              <a:t>Beymer</a:t>
            </a:r>
            <a:r>
              <a:rPr lang="en-US" dirty="0"/>
              <a:t>, Rosenberg, &amp; Schmidt, </a:t>
            </a:r>
            <a:r>
              <a:rPr lang="en-US" dirty="0" smtClean="0"/>
              <a:t>2018</a:t>
            </a:r>
          </a:p>
          <a:p>
            <a:pPr marL="0" indent="0">
              <a:buNone/>
            </a:pPr>
            <a:r>
              <a:rPr lang="en-US" dirty="0"/>
              <a:t>Hancock, Kaput, &amp; Goldsmith, </a:t>
            </a:r>
            <a:r>
              <a:rPr lang="en-US" dirty="0" smtClean="0"/>
              <a:t>1992</a:t>
            </a:r>
          </a:p>
          <a:p>
            <a:pPr marL="0" indent="0">
              <a:buNone/>
            </a:pPr>
            <a:r>
              <a:rPr lang="en-US" dirty="0" smtClean="0"/>
              <a:t>Wild </a:t>
            </a:r>
            <a:r>
              <a:rPr lang="en-US" dirty="0"/>
              <a:t>&amp; </a:t>
            </a:r>
            <a:r>
              <a:rPr lang="en-US" dirty="0" err="1"/>
              <a:t>Pfannkuch</a:t>
            </a:r>
            <a:r>
              <a:rPr lang="en-US" dirty="0"/>
              <a:t>, </a:t>
            </a:r>
            <a:r>
              <a:rPr lang="en-US" dirty="0" smtClean="0"/>
              <a:t>1999</a:t>
            </a:r>
          </a:p>
          <a:p>
            <a:pPr marL="0" indent="0">
              <a:buNone/>
            </a:pPr>
            <a:r>
              <a:rPr lang="en-US" dirty="0" smtClean="0"/>
              <a:t>Rosenberg et al., revise and resubmit</a:t>
            </a:r>
          </a:p>
          <a:p>
            <a:pPr marL="0" indent="0">
              <a:buNone/>
            </a:pPr>
            <a:r>
              <a:rPr lang="en-US" dirty="0" smtClean="0"/>
              <a:t>Rosenberg &amp; </a:t>
            </a:r>
            <a:r>
              <a:rPr lang="en-US" dirty="0" err="1" smtClean="0"/>
              <a:t>Henriksen</a:t>
            </a:r>
            <a:r>
              <a:rPr lang="en-US" dirty="0" smtClean="0"/>
              <a:t>, in preparation</a:t>
            </a:r>
          </a:p>
          <a:p>
            <a:pPr marL="0" indent="0">
              <a:buNone/>
            </a:pPr>
            <a:r>
              <a:rPr lang="en-US" dirty="0"/>
              <a:t>Rosenberg, </a:t>
            </a:r>
            <a:r>
              <a:rPr lang="en-US" dirty="0" err="1"/>
              <a:t>Greenhalgh</a:t>
            </a:r>
            <a:r>
              <a:rPr lang="en-US" dirty="0"/>
              <a:t>, Wolf, &amp; Koehler, 2017, </a:t>
            </a:r>
            <a:r>
              <a:rPr lang="en-US" i="1" dirty="0"/>
              <a:t>JCMST; </a:t>
            </a:r>
            <a:r>
              <a:rPr lang="en-US" dirty="0"/>
              <a:t>Rosenberg, </a:t>
            </a:r>
            <a:r>
              <a:rPr lang="en-US" dirty="0" err="1"/>
              <a:t>Greenhalgh</a:t>
            </a:r>
            <a:r>
              <a:rPr lang="en-US" dirty="0"/>
              <a:t>, Wolf, &amp; Koehler, 2016, </a:t>
            </a:r>
            <a:r>
              <a:rPr lang="en-US" i="1" dirty="0"/>
              <a:t>AECT</a:t>
            </a:r>
          </a:p>
          <a:p>
            <a:pPr marL="0" indent="0">
              <a:buNone/>
            </a:pPr>
            <a:r>
              <a:rPr lang="en-US" dirty="0" smtClean="0"/>
              <a:t>3 NARST presentations</a:t>
            </a:r>
          </a:p>
          <a:p>
            <a:pPr marL="0" indent="0">
              <a:buNone/>
            </a:pPr>
            <a:r>
              <a:rPr lang="en-US" dirty="0" smtClean="0"/>
              <a:t>1 </a:t>
            </a:r>
            <a:r>
              <a:rPr lang="en-US" smtClean="0"/>
              <a:t>ICLS presentation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0427086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OTHER SLIDES</a:t>
            </a:r>
            <a:endParaRPr lang="en-US"/>
          </a:p>
        </p:txBody>
      </p:sp>
    </p:spTree>
    <p:extLst>
      <p:ext uri="{BB962C8B-B14F-4D97-AF65-F5344CB8AC3E}">
        <p14:creationId xmlns:p14="http://schemas.microsoft.com/office/powerpoint/2010/main" val="4570419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in generality</a:t>
            </a:r>
            <a:endParaRPr lang="en-US" dirty="0"/>
          </a:p>
        </p:txBody>
      </p:sp>
      <p:pic>
        <p:nvPicPr>
          <p:cNvPr id="4" name="Picture 2" descr="https://lh4.googleusercontent.com/hdU_tvRVXRrusm8idRXeR4mbxe_sEhLM5Ks-t8tLiiDn-bgu5_eLPxUs8wsfsMsxizJzoakBSct8gte878zE31XfMGdphAeG81pJDEhzpIxO73sxl4jO_C_HQCNjUmM02FZUlOD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884" y="1898208"/>
            <a:ext cx="5390004" cy="39820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7565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208311" y="1485489"/>
            <a:ext cx="1954060" cy="1631216"/>
          </a:xfrm>
          <a:prstGeom prst="rect">
            <a:avLst/>
          </a:prstGeom>
          <a:noFill/>
        </p:spPr>
        <p:txBody>
          <a:bodyPr wrap="square" rtlCol="0">
            <a:spAutoFit/>
          </a:bodyPr>
          <a:lstStyle/>
          <a:p>
            <a:pPr algn="ctr"/>
            <a:r>
              <a:rPr lang="en-US" sz="2000" i="1" dirty="0" smtClean="0">
                <a:latin typeface="Helvetica Neue" charset="0"/>
                <a:ea typeface="Helvetica Neue" charset="0"/>
                <a:cs typeface="Helvetica Neue" charset="0"/>
              </a:rPr>
              <a:t>Researchers’ design </a:t>
            </a:r>
            <a:r>
              <a:rPr lang="en-US" sz="2000" i="1" dirty="0">
                <a:latin typeface="Helvetica Neue" charset="0"/>
                <a:ea typeface="Helvetica Neue" charset="0"/>
                <a:cs typeface="Helvetica Neue" charset="0"/>
              </a:rPr>
              <a:t>and development of contexts </a:t>
            </a:r>
            <a:r>
              <a:rPr lang="en-US" sz="2000" i="1" dirty="0" smtClean="0">
                <a:latin typeface="Helvetica Neue" charset="0"/>
                <a:ea typeface="Helvetica Neue" charset="0"/>
                <a:cs typeface="Helvetica Neue" charset="0"/>
              </a:rPr>
              <a:t>for </a:t>
            </a:r>
            <a:r>
              <a:rPr lang="en-US" sz="2000" i="1" dirty="0">
                <a:latin typeface="Helvetica Neue" charset="0"/>
                <a:ea typeface="Helvetica Neue" charset="0"/>
                <a:cs typeface="Helvetica Neue" charset="0"/>
              </a:rPr>
              <a:t>work with data </a:t>
            </a:r>
          </a:p>
        </p:txBody>
      </p:sp>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ext uri="{D42A27DB-BD31-4B8C-83A1-F6EECF244321}">
                <p14:modId xmlns:p14="http://schemas.microsoft.com/office/powerpoint/2010/main" val="187500291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TextBox 8"/>
          <p:cNvSpPr txBox="1"/>
          <p:nvPr/>
        </p:nvSpPr>
        <p:spPr>
          <a:xfrm>
            <a:off x="-40579" y="6363028"/>
            <a:ext cx="2362865" cy="523220"/>
          </a:xfrm>
          <a:prstGeom prst="rect">
            <a:avLst/>
          </a:prstGeom>
          <a:noFill/>
        </p:spPr>
        <p:txBody>
          <a:bodyPr wrap="square" rtlCol="0">
            <a:spAutoFit/>
          </a:bodyPr>
          <a:lstStyle/>
          <a:p>
            <a:pPr algn="ctr"/>
            <a:r>
              <a:rPr lang="en-US" sz="1400" dirty="0" smtClean="0">
                <a:latin typeface="Helvetica Neue" charset="0"/>
                <a:ea typeface="Helvetica Neue" charset="0"/>
                <a:cs typeface="Helvetica Neue" charset="0"/>
              </a:rPr>
              <a:t>Cobb, </a:t>
            </a:r>
            <a:r>
              <a:rPr lang="en-US" sz="1400" dirty="0" err="1" smtClean="0">
                <a:latin typeface="Helvetica Neue" charset="0"/>
                <a:ea typeface="Helvetica Neue" charset="0"/>
                <a:cs typeface="Helvetica Neue" charset="0"/>
              </a:rPr>
              <a:t>Confrey</a:t>
            </a:r>
            <a:r>
              <a:rPr lang="en-US" sz="1400" dirty="0" smtClean="0">
                <a:latin typeface="Helvetica Neue" charset="0"/>
                <a:ea typeface="Helvetica Neue" charset="0"/>
                <a:cs typeface="Helvetica Neue" charset="0"/>
              </a:rPr>
              <a:t>, </a:t>
            </a:r>
            <a:r>
              <a:rPr lang="en-US" sz="1400" dirty="0" err="1" smtClean="0">
                <a:latin typeface="Helvetica Neue" charset="0"/>
                <a:ea typeface="Helvetica Neue" charset="0"/>
                <a:cs typeface="Helvetica Neue" charset="0"/>
              </a:rPr>
              <a:t>DiSessa</a:t>
            </a:r>
            <a:r>
              <a:rPr lang="en-US" sz="1400" dirty="0" smtClean="0">
                <a:latin typeface="Helvetica Neue" charset="0"/>
                <a:ea typeface="Helvetica Neue" charset="0"/>
                <a:cs typeface="Helvetica Neue" charset="0"/>
              </a:rPr>
              <a:t>, Lehrer, &amp; </a:t>
            </a:r>
            <a:r>
              <a:rPr lang="en-US" sz="1400" dirty="0" err="1" smtClean="0">
                <a:latin typeface="Helvetica Neue" charset="0"/>
                <a:ea typeface="Helvetica Neue" charset="0"/>
                <a:cs typeface="Helvetica Neue" charset="0"/>
              </a:rPr>
              <a:t>Schauble</a:t>
            </a:r>
            <a:r>
              <a:rPr lang="en-US" sz="1400" dirty="0" smtClean="0">
                <a:latin typeface="Helvetica Neue" charset="0"/>
                <a:ea typeface="Helvetica Neue" charset="0"/>
                <a:cs typeface="Helvetica Neue" charset="0"/>
              </a:rPr>
              <a:t>, 2003</a:t>
            </a:r>
            <a:endParaRPr lang="en-US" sz="1400" dirty="0">
              <a:latin typeface="Helvetica Neue" charset="0"/>
              <a:ea typeface="Helvetica Neue" charset="0"/>
              <a:cs typeface="Helvetica Neue" charset="0"/>
            </a:endParaRPr>
          </a:p>
        </p:txBody>
      </p:sp>
      <p:sp>
        <p:nvSpPr>
          <p:cNvPr id="12" name="TextBox 11"/>
          <p:cNvSpPr txBox="1"/>
          <p:nvPr/>
        </p:nvSpPr>
        <p:spPr>
          <a:xfrm>
            <a:off x="7039429" y="6550223"/>
            <a:ext cx="2145150" cy="307777"/>
          </a:xfrm>
          <a:prstGeom prst="rect">
            <a:avLst/>
          </a:prstGeom>
          <a:noFill/>
        </p:spPr>
        <p:txBody>
          <a:bodyPr wrap="square" rtlCol="0">
            <a:spAutoFit/>
          </a:bodyPr>
          <a:lstStyle/>
          <a:p>
            <a:pPr algn="ctr"/>
            <a:r>
              <a:rPr lang="en-US" sz="1400" dirty="0" err="1" smtClean="0">
                <a:latin typeface="Helvetica Neue" charset="0"/>
                <a:ea typeface="Helvetica Neue" charset="0"/>
                <a:cs typeface="Helvetica Neue" charset="0"/>
              </a:rPr>
              <a:t>Berland</a:t>
            </a:r>
            <a:r>
              <a:rPr lang="en-US" sz="1400" dirty="0" smtClean="0">
                <a:latin typeface="Helvetica Neue" charset="0"/>
                <a:ea typeface="Helvetica Neue" charset="0"/>
                <a:cs typeface="Helvetica Neue" charset="0"/>
              </a:rPr>
              <a:t> &amp; McNeil, 2017</a:t>
            </a:r>
            <a:endParaRPr lang="en-US" sz="1400" dirty="0">
              <a:latin typeface="Helvetica Neue" charset="0"/>
              <a:ea typeface="Helvetica Neue" charset="0"/>
              <a:cs typeface="Helvetica Neue" charset="0"/>
            </a:endParaRPr>
          </a:p>
        </p:txBody>
      </p:sp>
      <p:sp>
        <p:nvSpPr>
          <p:cNvPr id="13" name="TextBox 12"/>
          <p:cNvSpPr txBox="1"/>
          <p:nvPr/>
        </p:nvSpPr>
        <p:spPr>
          <a:xfrm>
            <a:off x="3499423" y="6162972"/>
            <a:ext cx="2145150" cy="307777"/>
          </a:xfrm>
          <a:prstGeom prst="rect">
            <a:avLst/>
          </a:prstGeom>
          <a:noFill/>
        </p:spPr>
        <p:txBody>
          <a:bodyPr wrap="square" rtlCol="0">
            <a:spAutoFit/>
          </a:bodyPr>
          <a:lstStyle/>
          <a:p>
            <a:pPr algn="ctr"/>
            <a:r>
              <a:rPr lang="en-US" sz="1400" dirty="0" smtClean="0">
                <a:latin typeface="Helvetica Neue" charset="0"/>
                <a:ea typeface="Helvetica Neue" charset="0"/>
                <a:cs typeface="Helvetica Neue" charset="0"/>
              </a:rPr>
              <a:t>Lehrer &amp; </a:t>
            </a:r>
            <a:r>
              <a:rPr lang="en-US" sz="1400" dirty="0" err="1" smtClean="0">
                <a:latin typeface="Helvetica Neue" charset="0"/>
                <a:ea typeface="Helvetica Neue" charset="0"/>
                <a:cs typeface="Helvetica Neue" charset="0"/>
              </a:rPr>
              <a:t>Schauble</a:t>
            </a:r>
            <a:r>
              <a:rPr lang="en-US" sz="1400" dirty="0" smtClean="0">
                <a:latin typeface="Helvetica Neue" charset="0"/>
                <a:ea typeface="Helvetica Neue" charset="0"/>
                <a:cs typeface="Helvetica Neue" charset="0"/>
              </a:rPr>
              <a:t>, 2015 </a:t>
            </a:r>
            <a:endParaRPr lang="en-US" sz="1400" dirty="0">
              <a:latin typeface="Helvetica Neue" charset="0"/>
              <a:ea typeface="Helvetica Neue" charset="0"/>
              <a:cs typeface="Helvetica Neue" charset="0"/>
            </a:endParaRPr>
          </a:p>
        </p:txBody>
      </p:sp>
    </p:spTree>
    <p:extLst>
      <p:ext uri="{BB962C8B-B14F-4D97-AF65-F5344CB8AC3E}">
        <p14:creationId xmlns:p14="http://schemas.microsoft.com/office/powerpoint/2010/main" val="8329771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6971"/>
            <a:ext cx="8229600" cy="5490029"/>
          </a:xfrm>
        </p:spPr>
        <p:txBody>
          <a:bodyPr anchor="ctr"/>
          <a:lstStyle/>
          <a:p>
            <a:pPr marL="0" indent="0">
              <a:buNone/>
            </a:pPr>
            <a:r>
              <a:rPr lang="en-US" dirty="0" smtClean="0">
                <a:solidFill>
                  <a:srgbClr val="B5B8C4"/>
                </a:solidFill>
              </a:rPr>
              <a:t>Introduction</a:t>
            </a:r>
          </a:p>
          <a:p>
            <a:pPr marL="0" indent="0">
              <a:buNone/>
            </a:pPr>
            <a:r>
              <a:rPr lang="en-US" dirty="0" smtClean="0"/>
              <a:t>Overview</a:t>
            </a:r>
          </a:p>
          <a:p>
            <a:pPr marL="0" indent="0">
              <a:buNone/>
            </a:pPr>
            <a:r>
              <a:rPr lang="en-US" dirty="0" smtClean="0">
                <a:solidFill>
                  <a:srgbClr val="B5B8C4"/>
                </a:solidFill>
              </a:rPr>
              <a:t>Study 1 </a:t>
            </a:r>
          </a:p>
          <a:p>
            <a:pPr marL="0" indent="0">
              <a:buNone/>
            </a:pPr>
            <a:r>
              <a:rPr lang="en-US" dirty="0" smtClean="0">
                <a:solidFill>
                  <a:srgbClr val="B5B8C4"/>
                </a:solidFill>
              </a:rPr>
              <a:t>Study 2</a:t>
            </a:r>
          </a:p>
          <a:p>
            <a:pPr marL="0" indent="0">
              <a:buNone/>
            </a:pPr>
            <a:r>
              <a:rPr lang="en-US" dirty="0" smtClean="0">
                <a:solidFill>
                  <a:srgbClr val="B5B8C4"/>
                </a:solidFill>
              </a:rPr>
              <a:t>Future Work </a:t>
            </a:r>
            <a:endParaRPr lang="en-US" dirty="0">
              <a:solidFill>
                <a:srgbClr val="B5B8C4"/>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0483133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671574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Waveform.thmx</Template>
  <TotalTime>114285</TotalTime>
  <Words>4910</Words>
  <Application>Microsoft Macintosh PowerPoint</Application>
  <PresentationFormat>On-screen Show (4:3)</PresentationFormat>
  <Paragraphs>1027</Paragraphs>
  <Slides>79</Slides>
  <Notes>58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79</vt:i4>
      </vt:variant>
    </vt:vector>
  </HeadingPairs>
  <TitlesOfParts>
    <vt:vector size="89" baseType="lpstr">
      <vt:lpstr>Calibri</vt:lpstr>
      <vt:lpstr>Helvetica</vt:lpstr>
      <vt:lpstr>Helvetica Neue</vt:lpstr>
      <vt:lpstr>HelveticaNeue</vt:lpstr>
      <vt:lpstr>Mangal</vt:lpstr>
      <vt:lpstr>Symbol</vt:lpstr>
      <vt:lpstr>Wingdings</vt:lpstr>
      <vt:lpstr>Arial</vt:lpstr>
      <vt:lpstr>Arial</vt:lpstr>
      <vt:lpstr>Clarity</vt:lpstr>
      <vt:lpstr>Thinking of and with data: How students and teachers (and researchers) use data in STEM education</vt:lpstr>
      <vt:lpstr>PowerPoint Presentation</vt:lpstr>
      <vt:lpstr>Research interest</vt:lpstr>
      <vt:lpstr>Data is power(ful)</vt:lpstr>
      <vt:lpstr>Data is power(ful)</vt:lpstr>
      <vt:lpstr>Research focused on work with data</vt:lpstr>
      <vt:lpstr>Research focused on work with data</vt:lpstr>
      <vt:lpstr>Research focused on work with data</vt:lpstr>
      <vt:lpstr>PowerPoint Presentation</vt:lpstr>
      <vt:lpstr>OVERVIEW</vt:lpstr>
      <vt:lpstr>Questions about students’ work with data </vt:lpstr>
      <vt:lpstr>Questions about students’ work with data </vt:lpstr>
      <vt:lpstr>Example: Students’ use of simulations</vt:lpstr>
      <vt:lpstr>Example: Engaging in scientific practices</vt:lpstr>
      <vt:lpstr>Questions about teachers’ support for work with data</vt:lpstr>
      <vt:lpstr>Questions about teachers’ support for work with data</vt:lpstr>
      <vt:lpstr>Example: Teachers’ data modeling</vt:lpstr>
      <vt:lpstr>Example: Teachers’ uses of scientific modeling</vt:lpstr>
      <vt:lpstr>Research focused on work with data</vt:lpstr>
      <vt:lpstr>Researchers studying work with data</vt:lpstr>
      <vt:lpstr>Example: Development of communities on Twitter</vt:lpstr>
      <vt:lpstr>Example: Analysis of teachers’ TPACK using performance assessments</vt:lpstr>
      <vt:lpstr>How do K-12 students who work with data in science education engage in their learning?</vt:lpstr>
      <vt:lpstr>Work with data</vt:lpstr>
      <vt:lpstr>Work with data</vt:lpstr>
      <vt:lpstr>Work with data</vt:lpstr>
      <vt:lpstr>PowerPoint Presentation</vt:lpstr>
      <vt:lpstr>STUDY ONE</vt:lpstr>
      <vt:lpstr>Context and sample</vt:lpstr>
      <vt:lpstr>Research question</vt:lpstr>
      <vt:lpstr>Experience sampling method (ESM)</vt:lpstr>
      <vt:lpstr>Why ESM?</vt:lpstr>
      <vt:lpstr>Dimensions of engagement</vt:lpstr>
      <vt:lpstr>Person-oriented approach</vt:lpstr>
      <vt:lpstr>Profiles of engagement</vt:lpstr>
      <vt:lpstr>Universally Low</vt:lpstr>
      <vt:lpstr>Reluctant</vt:lpstr>
      <vt:lpstr>Pleasurable</vt:lpstr>
      <vt:lpstr>Rational</vt:lpstr>
      <vt:lpstr>Moderately Full</vt:lpstr>
      <vt:lpstr>Full</vt:lpstr>
      <vt:lpstr>Profiles of engagement</vt:lpstr>
      <vt:lpstr>Different activities are associated with different profiles of engagement</vt:lpstr>
      <vt:lpstr>The impacts of choice on engagement</vt:lpstr>
      <vt:lpstr>Summary</vt:lpstr>
      <vt:lpstr>Implications for teachers</vt:lpstr>
      <vt:lpstr>PowerPoint Presentation</vt:lpstr>
      <vt:lpstr> STUDY 2</vt:lpstr>
      <vt:lpstr>Context and sample</vt:lpstr>
      <vt:lpstr>Research question</vt:lpstr>
      <vt:lpstr>Experience sampling method (ESM)</vt:lpstr>
      <vt:lpstr>Coding frame for data practices</vt:lpstr>
      <vt:lpstr>Engagement and its conditions</vt:lpstr>
      <vt:lpstr>Constructing profiles</vt:lpstr>
      <vt:lpstr>Profiles of engagement and its conditions</vt:lpstr>
      <vt:lpstr>Universally low</vt:lpstr>
      <vt:lpstr>Highly competent but not engaged</vt:lpstr>
      <vt:lpstr>Pleasurable</vt:lpstr>
      <vt:lpstr>Highly challenged and disengaged</vt:lpstr>
      <vt:lpstr>Engaged but not challenged</vt:lpstr>
      <vt:lpstr>Full</vt:lpstr>
      <vt:lpstr>Profiles of engagement and its conditions</vt:lpstr>
      <vt:lpstr>Quantitative findings: Engagement in data practices</vt:lpstr>
      <vt:lpstr>Qualitative findings: Engagement in data practices</vt:lpstr>
      <vt:lpstr>Summary</vt:lpstr>
      <vt:lpstr>Implications for teachers</vt:lpstr>
      <vt:lpstr>Findings from across both studies</vt:lpstr>
      <vt:lpstr>PowerPoint Presentation</vt:lpstr>
      <vt:lpstr>Research focused on work with data</vt:lpstr>
      <vt:lpstr>FUTURE WORK</vt:lpstr>
      <vt:lpstr>Students’ work with data: Changes in students’ interest, future plans, and learning</vt:lpstr>
      <vt:lpstr>Students’ work with data: Doing data science</vt:lpstr>
      <vt:lpstr>Future work: Helping teachers to do work with data</vt:lpstr>
      <vt:lpstr>Collaborative work across TPTE and teacher preparation coursework</vt:lpstr>
      <vt:lpstr>Teachers’ support for work with data: Building STEM leadership through networks</vt:lpstr>
      <vt:lpstr>PowerPoint Presentation</vt:lpstr>
      <vt:lpstr>References</vt:lpstr>
      <vt:lpstr>OTHER SLIDES</vt:lpstr>
      <vt:lpstr>Change in generality</vt:lpstr>
    </vt:vector>
  </TitlesOfParts>
  <Company>University of Connecticut</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Surface layer parameterizations are important </dc:title>
  <dc:creator>Aaron Rosenberg</dc:creator>
  <cp:lastModifiedBy>Rosenberg, Joshua Michael</cp:lastModifiedBy>
  <cp:revision>2659</cp:revision>
  <dcterms:created xsi:type="dcterms:W3CDTF">2014-12-16T19:18:20Z</dcterms:created>
  <dcterms:modified xsi:type="dcterms:W3CDTF">2018-01-23T15:39:11Z</dcterms:modified>
</cp:coreProperties>
</file>